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2" r:id="rId15"/>
    <p:sldId id="273" r:id="rId16"/>
    <p:sldId id="270" r:id="rId17"/>
    <p:sldId id="274" r:id="rId18"/>
    <p:sldId id="271" r:id="rId19"/>
    <p:sldId id="275" r:id="rId20"/>
    <p:sldId id="269"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63"/>
    <p:restoredTop sz="94690"/>
  </p:normalViewPr>
  <p:slideViewPr>
    <p:cSldViewPr snapToGrid="0" snapToObjects="1">
      <p:cViewPr varScale="1">
        <p:scale>
          <a:sx n="88" d="100"/>
          <a:sy n="88" d="100"/>
        </p:scale>
        <p:origin x="208" y="3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ru-RU"/>
              <a:t>Образец заголовка</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68456043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
Второй уровень
Третий уровень
Четвертый уровень
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331770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ru-RU"/>
              <a:t>Образец заголовка</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
Второй уровень
Третий уровень
Четвертый уровень
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4085144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8" name="Date Placeholder 7"/>
          <p:cNvSpPr>
            <a:spLocks noGrp="1"/>
          </p:cNvSpPr>
          <p:nvPr>
            <p:ph type="dt" sz="half" idx="10"/>
          </p:nvPr>
        </p:nvSpPr>
        <p:spPr/>
        <p:txBody>
          <a:bodyPr/>
          <a:lstStyle/>
          <a:p>
            <a:fld id="{EB712588-04B1-427B-82EE-E8DB90309F08}" type="datetimeFigureOut">
              <a:rPr lang="en-US" smtClean="0"/>
              <a:t>10/25/19</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FF9F0C5-380F-41C2-899A-BAC0F0927E16}" type="slidenum">
              <a:rPr lang="en-US" smtClean="0"/>
              <a:t>‹#›</a:t>
            </a:fld>
            <a:endParaRPr lang="en-US"/>
          </a:p>
        </p:txBody>
      </p:sp>
    </p:spTree>
    <p:extLst>
      <p:ext uri="{BB962C8B-B14F-4D97-AF65-F5344CB8AC3E}">
        <p14:creationId xmlns:p14="http://schemas.microsoft.com/office/powerpoint/2010/main" val="2432410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
Второй уровень
Третий уровень
Четвертый уровень
Пятый уровень</a:t>
            </a:r>
            <a:endParaRPr lang="en-US" dirty="0"/>
          </a:p>
        </p:txBody>
      </p:sp>
      <p:sp>
        <p:nvSpPr>
          <p:cNvPr id="4" name="Content Placeholder 3"/>
          <p:cNvSpPr>
            <a:spLocks noGrp="1"/>
          </p:cNvSpPr>
          <p:nvPr>
            <p:ph sz="half" idx="2"/>
          </p:nvPr>
        </p:nvSpPr>
        <p:spPr>
          <a:xfrm>
            <a:off x="1583436" y="3143250"/>
            <a:ext cx="4270248" cy="2596776"/>
          </a:xfrm>
        </p:spPr>
        <p:txBody>
          <a:bodyPr/>
          <a:lstStyle/>
          <a:p>
            <a:pPr lvl="0"/>
            <a:r>
              <a:rPr lang="ru-RU"/>
              <a:t>Образец текста
Второй уровень
Третий уровень
Четвертый уровень
Пятый уровень</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ru-RU"/>
              <a:t>Образец текста
Второй уровень
Третий уровень
Четвертый уровень
Пятый уровень</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
Второй уровень
Третий уровень
Четвертый уровень
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
        <p:nvSpPr>
          <p:cNvPr id="10" name="Title 9"/>
          <p:cNvSpPr>
            <a:spLocks noGrp="1"/>
          </p:cNvSpPr>
          <p:nvPr>
            <p:ph type="title"/>
          </p:nvPr>
        </p:nvSpPr>
        <p:spPr/>
        <p:txBody>
          <a:bodyPr/>
          <a:lstStyle/>
          <a:p>
            <a:r>
              <a:rPr lang="ru-RU"/>
              <a:t>Образец заголовка</a:t>
            </a:r>
            <a:endParaRPr lang="en-US" dirty="0"/>
          </a:p>
        </p:txBody>
      </p:sp>
    </p:spTree>
    <p:extLst>
      <p:ext uri="{BB962C8B-B14F-4D97-AF65-F5344CB8AC3E}">
        <p14:creationId xmlns:p14="http://schemas.microsoft.com/office/powerpoint/2010/main" val="995566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804775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082641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ru-RU"/>
              <a:t>Образец заголовка</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ru-RU"/>
              <a:t>Образец текста
Второй уровень
Третий уровень
Четвертый уровень
Пятый уровень</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
Второй уровень
Третий уровень
Четвертый уровень
Пятый уровень</a:t>
            </a:r>
            <a:endParaRPr lang="en-US" dirty="0"/>
          </a:p>
        </p:txBody>
      </p:sp>
      <p:sp>
        <p:nvSpPr>
          <p:cNvPr id="9" name="Date Placeholder 8"/>
          <p:cNvSpPr>
            <a:spLocks noGrp="1"/>
          </p:cNvSpPr>
          <p:nvPr>
            <p:ph type="dt" sz="half" idx="10"/>
          </p:nvPr>
        </p:nvSpPr>
        <p:spPr/>
        <p:txBody>
          <a:bodyPr/>
          <a:lstStyle/>
          <a:p>
            <a:fld id="{42A54C80-263E-416B-A8E0-580EDEADCBDC}" type="datetimeFigureOut">
              <a:rPr lang="en-US" smtClean="0"/>
              <a:t>10/25/19</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519954A3-9DFD-4C44-94BA-B95130A3BA1C}" type="slidenum">
              <a:rPr lang="en-US" smtClean="0"/>
              <a:t>‹#›</a:t>
            </a:fld>
            <a:endParaRPr lang="en-US"/>
          </a:p>
        </p:txBody>
      </p:sp>
    </p:spTree>
    <p:extLst>
      <p:ext uri="{BB962C8B-B14F-4D97-AF65-F5344CB8AC3E}">
        <p14:creationId xmlns:p14="http://schemas.microsoft.com/office/powerpoint/2010/main" val="794547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
Второй уровень
Третий уровень
Четвертый уровень
Пятый уровень</a:t>
            </a:r>
            <a:endParaRPr lang="en-US" dirty="0"/>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B61BEF0D-F0BB-DE4B-95CE-6DB70DBA9567}" type="datetimeFigureOut">
              <a:rPr lang="en-US" smtClean="0"/>
              <a:pPr/>
              <a:t>10/25/19</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286260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10/25/19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a:p>
        </p:txBody>
      </p:sp>
    </p:spTree>
    <p:extLst>
      <p:ext uri="{BB962C8B-B14F-4D97-AF65-F5344CB8AC3E}">
        <p14:creationId xmlns:p14="http://schemas.microsoft.com/office/powerpoint/2010/main" val="1985853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ru-RU"/>
              <a:t>Образец текста
Второй уровень
Третий уровень
Четвертый уровень
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439907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B61BEF0D-F0BB-DE4B-95CE-6DB70DBA9567}" type="datetimeFigureOut">
              <a:rPr lang="en-US" smtClean="0"/>
              <a:pPr/>
              <a:t>10/25/19</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579666045"/>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jpg"/></Relationships>
</file>

<file path=ppt/slides/_rels/slide1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 Id="rId5" Type="http://schemas.openxmlformats.org/officeDocument/2006/relationships/image" Target="../media/image32.jpg"/><Relationship Id="rId4" Type="http://schemas.openxmlformats.org/officeDocument/2006/relationships/image" Target="../media/image31.jpg"/></Relationships>
</file>

<file path=ppt/slides/_rels/slide1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 Id="rId5" Type="http://schemas.openxmlformats.org/officeDocument/2006/relationships/image" Target="../media/image37.jpg"/><Relationship Id="rId4" Type="http://schemas.openxmlformats.org/officeDocument/2006/relationships/image" Target="../media/image36.jpg"/></Relationships>
</file>

<file path=ppt/slides/_rels/slide1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 Id="rId5" Type="http://schemas.openxmlformats.org/officeDocument/2006/relationships/image" Target="../media/image42.jpg"/><Relationship Id="rId4" Type="http://schemas.openxmlformats.org/officeDocument/2006/relationships/image" Target="../media/image4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DD1ED8-7599-634F-BACE-5F711A295229}"/>
              </a:ext>
            </a:extLst>
          </p:cNvPr>
          <p:cNvSpPr>
            <a:spLocks noGrp="1"/>
          </p:cNvSpPr>
          <p:nvPr>
            <p:ph type="ctrTitle"/>
          </p:nvPr>
        </p:nvSpPr>
        <p:spPr/>
        <p:txBody>
          <a:bodyPr/>
          <a:lstStyle/>
          <a:p>
            <a:r>
              <a:rPr lang="en-US" b="1" dirty="0">
                <a:solidFill>
                  <a:schemeClr val="accent2"/>
                </a:solidFill>
              </a:rPr>
              <a:t>THE WORLD HERITAGE</a:t>
            </a:r>
            <a:endParaRPr lang="ru-RU" b="1" dirty="0">
              <a:solidFill>
                <a:schemeClr val="accent2"/>
              </a:solidFill>
            </a:endParaRPr>
          </a:p>
        </p:txBody>
      </p:sp>
      <p:sp>
        <p:nvSpPr>
          <p:cNvPr id="3" name="Подзаголовок 2">
            <a:extLst>
              <a:ext uri="{FF2B5EF4-FFF2-40B4-BE49-F238E27FC236}">
                <a16:creationId xmlns:a16="http://schemas.microsoft.com/office/drawing/2014/main" id="{4FDEC9AB-5881-8C4B-A607-EFB112F604E1}"/>
              </a:ext>
            </a:extLst>
          </p:cNvPr>
          <p:cNvSpPr>
            <a:spLocks noGrp="1"/>
          </p:cNvSpPr>
          <p:nvPr>
            <p:ph type="subTitle" idx="1"/>
          </p:nvPr>
        </p:nvSpPr>
        <p:spPr>
          <a:xfrm>
            <a:off x="3501184" y="4292584"/>
            <a:ext cx="5189632" cy="1239894"/>
          </a:xfrm>
        </p:spPr>
        <p:txBody>
          <a:bodyPr>
            <a:normAutofit/>
          </a:bodyPr>
          <a:lstStyle/>
          <a:p>
            <a:r>
              <a:rPr lang="en-US" sz="2400" b="1" dirty="0"/>
              <a:t>Gemstone collection created by Victor Tuzlukov ©</a:t>
            </a:r>
            <a:endParaRPr lang="ru-RU" sz="2400" b="1" dirty="0"/>
          </a:p>
        </p:txBody>
      </p:sp>
    </p:spTree>
    <p:extLst>
      <p:ext uri="{BB962C8B-B14F-4D97-AF65-F5344CB8AC3E}">
        <p14:creationId xmlns:p14="http://schemas.microsoft.com/office/powerpoint/2010/main" val="4069823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403752"/>
          </a:xfrm>
          <a:noFill/>
        </p:spPr>
        <p:txBody>
          <a:bodyPr>
            <a:normAutofit/>
          </a:bodyPr>
          <a:lstStyle/>
          <a:p>
            <a:r>
              <a:rPr lang="en-US" sz="2400" dirty="0"/>
              <a:t>Beginning. </a:t>
            </a:r>
            <a:r>
              <a:rPr lang="en-US" sz="2400" b="1" dirty="0"/>
              <a:t>“Philosophical stone” collection</a:t>
            </a:r>
            <a:endParaRPr lang="ru-RU" sz="2400" b="1" dirty="0"/>
          </a:p>
        </p:txBody>
      </p:sp>
      <p:sp>
        <p:nvSpPr>
          <p:cNvPr id="7" name="TextBox 6">
            <a:extLst>
              <a:ext uri="{FF2B5EF4-FFF2-40B4-BE49-F238E27FC236}">
                <a16:creationId xmlns:a16="http://schemas.microsoft.com/office/drawing/2014/main" id="{5979DC46-6985-6C42-A9CF-85CA29E19620}"/>
              </a:ext>
            </a:extLst>
          </p:cNvPr>
          <p:cNvSpPr txBox="1"/>
          <p:nvPr/>
        </p:nvSpPr>
        <p:spPr>
          <a:xfrm>
            <a:off x="814060" y="5300811"/>
            <a:ext cx="3971798" cy="1200329"/>
          </a:xfrm>
          <a:prstGeom prst="rect">
            <a:avLst/>
          </a:prstGeom>
          <a:noFill/>
        </p:spPr>
        <p:txBody>
          <a:bodyPr wrap="square" rtlCol="0">
            <a:spAutoFit/>
          </a:bodyPr>
          <a:lstStyle/>
          <a:p>
            <a:r>
              <a:rPr lang="en-US" sz="2400" dirty="0"/>
              <a:t>2009. </a:t>
            </a:r>
          </a:p>
          <a:p>
            <a:r>
              <a:rPr lang="en-US" sz="2400" dirty="0"/>
              <a:t>10 stones. </a:t>
            </a:r>
          </a:p>
          <a:p>
            <a:r>
              <a:rPr lang="en-US" sz="2400" dirty="0"/>
              <a:t>10 philosophical conceptions.</a:t>
            </a:r>
            <a:endParaRPr lang="ru-RU" sz="2400" dirty="0"/>
          </a:p>
        </p:txBody>
      </p:sp>
      <p:pic>
        <p:nvPicPr>
          <p:cNvPr id="9" name="Рисунок 8">
            <a:extLst>
              <a:ext uri="{FF2B5EF4-FFF2-40B4-BE49-F238E27FC236}">
                <a16:creationId xmlns:a16="http://schemas.microsoft.com/office/drawing/2014/main" id="{C7DB8418-841C-0A41-85EA-DB8B5A7B65D7}"/>
              </a:ext>
            </a:extLst>
          </p:cNvPr>
          <p:cNvPicPr>
            <a:picLocks noChangeAspect="1"/>
          </p:cNvPicPr>
          <p:nvPr/>
        </p:nvPicPr>
        <p:blipFill>
          <a:blip r:embed="rId2"/>
          <a:stretch>
            <a:fillRect/>
          </a:stretch>
        </p:blipFill>
        <p:spPr>
          <a:xfrm>
            <a:off x="5527519" y="200195"/>
            <a:ext cx="6413500" cy="6413500"/>
          </a:xfrm>
          <a:prstGeom prst="rect">
            <a:avLst/>
          </a:prstGeom>
        </p:spPr>
      </p:pic>
    </p:spTree>
    <p:extLst>
      <p:ext uri="{BB962C8B-B14F-4D97-AF65-F5344CB8AC3E}">
        <p14:creationId xmlns:p14="http://schemas.microsoft.com/office/powerpoint/2010/main" val="3231463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403752"/>
          </a:xfrm>
          <a:noFill/>
        </p:spPr>
        <p:txBody>
          <a:bodyPr>
            <a:normAutofit/>
          </a:bodyPr>
          <a:lstStyle/>
          <a:p>
            <a:r>
              <a:rPr lang="en-US" sz="2400" dirty="0"/>
              <a:t>Beginning. </a:t>
            </a:r>
            <a:r>
              <a:rPr lang="en-US" sz="2400" b="1" dirty="0"/>
              <a:t>“Philosophical stone” collection</a:t>
            </a:r>
            <a:endParaRPr lang="ru-RU" sz="2400" b="1" dirty="0"/>
          </a:p>
        </p:txBody>
      </p:sp>
      <p:sp>
        <p:nvSpPr>
          <p:cNvPr id="7" name="TextBox 6">
            <a:extLst>
              <a:ext uri="{FF2B5EF4-FFF2-40B4-BE49-F238E27FC236}">
                <a16:creationId xmlns:a16="http://schemas.microsoft.com/office/drawing/2014/main" id="{5979DC46-6985-6C42-A9CF-85CA29E19620}"/>
              </a:ext>
            </a:extLst>
          </p:cNvPr>
          <p:cNvSpPr txBox="1"/>
          <p:nvPr/>
        </p:nvSpPr>
        <p:spPr>
          <a:xfrm>
            <a:off x="5970677" y="316203"/>
            <a:ext cx="5406857" cy="2277547"/>
          </a:xfrm>
          <a:prstGeom prst="rect">
            <a:avLst/>
          </a:prstGeom>
          <a:noFill/>
        </p:spPr>
        <p:txBody>
          <a:bodyPr wrap="square" rtlCol="0">
            <a:spAutoFit/>
          </a:bodyPr>
          <a:lstStyle/>
          <a:p>
            <a:r>
              <a:rPr lang="en-US" sz="2200" dirty="0"/>
              <a:t>Example of multi-layered symbolism:</a:t>
            </a:r>
          </a:p>
          <a:p>
            <a:pPr>
              <a:spcBef>
                <a:spcPts val="1200"/>
              </a:spcBef>
            </a:pPr>
            <a:r>
              <a:rPr lang="en-US" sz="2200" dirty="0"/>
              <a:t>3 stones (“Birth of Star”, “Great Sacrifice”, “Mystery of Universe”) – 3 stages of spiritual evolution (awakening, renunciation, transformation) – 3 letters of synthetic conception name (D – A – O)</a:t>
            </a:r>
            <a:endParaRPr lang="ru-RU" sz="2200" dirty="0"/>
          </a:p>
        </p:txBody>
      </p:sp>
      <p:pic>
        <p:nvPicPr>
          <p:cNvPr id="4" name="Рисунок 3">
            <a:extLst>
              <a:ext uri="{FF2B5EF4-FFF2-40B4-BE49-F238E27FC236}">
                <a16:creationId xmlns:a16="http://schemas.microsoft.com/office/drawing/2014/main" id="{1C5C0A46-F91D-A44B-B7D5-425241FED140}"/>
              </a:ext>
            </a:extLst>
          </p:cNvPr>
          <p:cNvPicPr>
            <a:picLocks noChangeAspect="1"/>
          </p:cNvPicPr>
          <p:nvPr/>
        </p:nvPicPr>
        <p:blipFill>
          <a:blip r:embed="rId2"/>
          <a:stretch>
            <a:fillRect/>
          </a:stretch>
        </p:blipFill>
        <p:spPr>
          <a:xfrm>
            <a:off x="465291" y="2995663"/>
            <a:ext cx="3238500" cy="3263900"/>
          </a:xfrm>
          <a:prstGeom prst="rect">
            <a:avLst/>
          </a:prstGeom>
        </p:spPr>
      </p:pic>
      <p:pic>
        <p:nvPicPr>
          <p:cNvPr id="11" name="Рисунок 10">
            <a:extLst>
              <a:ext uri="{FF2B5EF4-FFF2-40B4-BE49-F238E27FC236}">
                <a16:creationId xmlns:a16="http://schemas.microsoft.com/office/drawing/2014/main" id="{C5139944-49D0-B744-82AB-1707EF5C3689}"/>
              </a:ext>
            </a:extLst>
          </p:cNvPr>
          <p:cNvPicPr>
            <a:picLocks noChangeAspect="1"/>
          </p:cNvPicPr>
          <p:nvPr/>
        </p:nvPicPr>
        <p:blipFill>
          <a:blip r:embed="rId3"/>
          <a:stretch>
            <a:fillRect/>
          </a:stretch>
        </p:blipFill>
        <p:spPr>
          <a:xfrm>
            <a:off x="3873636" y="3023592"/>
            <a:ext cx="3860800" cy="3263900"/>
          </a:xfrm>
          <a:prstGeom prst="rect">
            <a:avLst/>
          </a:prstGeom>
        </p:spPr>
      </p:pic>
      <p:pic>
        <p:nvPicPr>
          <p:cNvPr id="15" name="Рисунок 14">
            <a:extLst>
              <a:ext uri="{FF2B5EF4-FFF2-40B4-BE49-F238E27FC236}">
                <a16:creationId xmlns:a16="http://schemas.microsoft.com/office/drawing/2014/main" id="{F51B27A5-C327-8040-8B8F-A20C4DF50BF7}"/>
              </a:ext>
            </a:extLst>
          </p:cNvPr>
          <p:cNvPicPr>
            <a:picLocks noChangeAspect="1"/>
          </p:cNvPicPr>
          <p:nvPr/>
        </p:nvPicPr>
        <p:blipFill>
          <a:blip r:embed="rId4"/>
          <a:stretch>
            <a:fillRect/>
          </a:stretch>
        </p:blipFill>
        <p:spPr>
          <a:xfrm>
            <a:off x="7897734" y="3010892"/>
            <a:ext cx="3479800" cy="3289300"/>
          </a:xfrm>
          <a:prstGeom prst="rect">
            <a:avLst/>
          </a:prstGeom>
        </p:spPr>
      </p:pic>
    </p:spTree>
    <p:extLst>
      <p:ext uri="{BB962C8B-B14F-4D97-AF65-F5344CB8AC3E}">
        <p14:creationId xmlns:p14="http://schemas.microsoft.com/office/powerpoint/2010/main" val="959363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fontScale="90000"/>
          </a:bodyPr>
          <a:lstStyle/>
          <a:p>
            <a:pPr>
              <a:lnSpc>
                <a:spcPct val="100000"/>
              </a:lnSpc>
              <a:spcBef>
                <a:spcPts val="600"/>
              </a:spcBef>
            </a:pPr>
            <a:r>
              <a:rPr lang="en-US" sz="2400" dirty="0"/>
              <a:t>Next step.</a:t>
            </a:r>
            <a:br>
              <a:rPr lang="en-US" sz="2400" dirty="0"/>
            </a:br>
            <a:r>
              <a:rPr lang="en-US" sz="2400" b="1" dirty="0"/>
              <a:t>7 summits (religions)</a:t>
            </a:r>
            <a:endParaRPr lang="ru-RU" sz="2400" b="1" dirty="0"/>
          </a:p>
        </p:txBody>
      </p:sp>
      <p:sp>
        <p:nvSpPr>
          <p:cNvPr id="7" name="TextBox 6">
            <a:extLst>
              <a:ext uri="{FF2B5EF4-FFF2-40B4-BE49-F238E27FC236}">
                <a16:creationId xmlns:a16="http://schemas.microsoft.com/office/drawing/2014/main" id="{5979DC46-6985-6C42-A9CF-85CA29E19620}"/>
              </a:ext>
            </a:extLst>
          </p:cNvPr>
          <p:cNvSpPr txBox="1"/>
          <p:nvPr/>
        </p:nvSpPr>
        <p:spPr>
          <a:xfrm>
            <a:off x="938163" y="2097507"/>
            <a:ext cx="4683147" cy="830997"/>
          </a:xfrm>
          <a:prstGeom prst="rect">
            <a:avLst/>
          </a:prstGeom>
          <a:noFill/>
        </p:spPr>
        <p:txBody>
          <a:bodyPr wrap="square" rtlCol="0">
            <a:spAutoFit/>
          </a:bodyPr>
          <a:lstStyle/>
          <a:p>
            <a:r>
              <a:rPr lang="en-US" sz="2400" dirty="0"/>
              <a:t>Meetings with spiritual Leaders. </a:t>
            </a:r>
          </a:p>
          <a:p>
            <a:r>
              <a:rPr lang="en-US" sz="2400" dirty="0"/>
              <a:t>Buddhist, Orthodox, Catholic…</a:t>
            </a:r>
            <a:endParaRPr lang="ru-RU" sz="2400" dirty="0"/>
          </a:p>
        </p:txBody>
      </p:sp>
      <p:pic>
        <p:nvPicPr>
          <p:cNvPr id="10" name="Рисунок 9">
            <a:extLst>
              <a:ext uri="{FF2B5EF4-FFF2-40B4-BE49-F238E27FC236}">
                <a16:creationId xmlns:a16="http://schemas.microsoft.com/office/drawing/2014/main" id="{4C5528A6-5C34-5C48-AA7A-307E17EC9185}"/>
              </a:ext>
            </a:extLst>
          </p:cNvPr>
          <p:cNvPicPr>
            <a:picLocks noChangeAspect="1"/>
          </p:cNvPicPr>
          <p:nvPr/>
        </p:nvPicPr>
        <p:blipFill>
          <a:blip r:embed="rId2"/>
          <a:stretch>
            <a:fillRect/>
          </a:stretch>
        </p:blipFill>
        <p:spPr>
          <a:xfrm>
            <a:off x="6525821" y="200195"/>
            <a:ext cx="4635500" cy="3098800"/>
          </a:xfrm>
          <a:prstGeom prst="rect">
            <a:avLst/>
          </a:prstGeom>
        </p:spPr>
      </p:pic>
      <p:pic>
        <p:nvPicPr>
          <p:cNvPr id="12" name="Рисунок 11">
            <a:extLst>
              <a:ext uri="{FF2B5EF4-FFF2-40B4-BE49-F238E27FC236}">
                <a16:creationId xmlns:a16="http://schemas.microsoft.com/office/drawing/2014/main" id="{BC0B5D98-2E5F-494A-8802-9532AD820919}"/>
              </a:ext>
            </a:extLst>
          </p:cNvPr>
          <p:cNvPicPr>
            <a:picLocks noChangeAspect="1"/>
          </p:cNvPicPr>
          <p:nvPr/>
        </p:nvPicPr>
        <p:blipFill>
          <a:blip r:embed="rId3"/>
          <a:stretch>
            <a:fillRect/>
          </a:stretch>
        </p:blipFill>
        <p:spPr>
          <a:xfrm>
            <a:off x="6525821" y="3546960"/>
            <a:ext cx="4660900" cy="3009900"/>
          </a:xfrm>
          <a:prstGeom prst="rect">
            <a:avLst/>
          </a:prstGeom>
        </p:spPr>
      </p:pic>
      <p:pic>
        <p:nvPicPr>
          <p:cNvPr id="14" name="Рисунок 13">
            <a:extLst>
              <a:ext uri="{FF2B5EF4-FFF2-40B4-BE49-F238E27FC236}">
                <a16:creationId xmlns:a16="http://schemas.microsoft.com/office/drawing/2014/main" id="{6E5BED2A-663C-0E4A-BFD3-0E295B436772}"/>
              </a:ext>
            </a:extLst>
          </p:cNvPr>
          <p:cNvPicPr>
            <a:picLocks noChangeAspect="1"/>
          </p:cNvPicPr>
          <p:nvPr/>
        </p:nvPicPr>
        <p:blipFill>
          <a:blip r:embed="rId4"/>
          <a:stretch>
            <a:fillRect/>
          </a:stretch>
        </p:blipFill>
        <p:spPr>
          <a:xfrm>
            <a:off x="1017953" y="3546960"/>
            <a:ext cx="4686300" cy="3009900"/>
          </a:xfrm>
          <a:prstGeom prst="rect">
            <a:avLst/>
          </a:prstGeom>
        </p:spPr>
      </p:pic>
    </p:spTree>
    <p:extLst>
      <p:ext uri="{BB962C8B-B14F-4D97-AF65-F5344CB8AC3E}">
        <p14:creationId xmlns:p14="http://schemas.microsoft.com/office/powerpoint/2010/main" val="549561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dirty="0"/>
              <a:t>New project.</a:t>
            </a:r>
            <a:br>
              <a:rPr lang="en-US" sz="2400" dirty="0"/>
            </a:br>
            <a:r>
              <a:rPr lang="en-US" sz="2400" b="1" dirty="0"/>
              <a:t>World heritage</a:t>
            </a:r>
            <a:endParaRPr lang="ru-RU" sz="2400" b="1" dirty="0"/>
          </a:p>
        </p:txBody>
      </p:sp>
      <p:sp>
        <p:nvSpPr>
          <p:cNvPr id="7" name="TextBox 6">
            <a:extLst>
              <a:ext uri="{FF2B5EF4-FFF2-40B4-BE49-F238E27FC236}">
                <a16:creationId xmlns:a16="http://schemas.microsoft.com/office/drawing/2014/main" id="{5979DC46-6985-6C42-A9CF-85CA29E19620}"/>
              </a:ext>
            </a:extLst>
          </p:cNvPr>
          <p:cNvSpPr txBox="1"/>
          <p:nvPr/>
        </p:nvSpPr>
        <p:spPr>
          <a:xfrm>
            <a:off x="465291" y="4084980"/>
            <a:ext cx="4901188" cy="2308324"/>
          </a:xfrm>
          <a:prstGeom prst="rect">
            <a:avLst/>
          </a:prstGeom>
          <a:noFill/>
        </p:spPr>
        <p:txBody>
          <a:bodyPr wrap="square" rtlCol="0">
            <a:spAutoFit/>
          </a:bodyPr>
          <a:lstStyle/>
          <a:p>
            <a:r>
              <a:rPr lang="en-US" sz="2400" b="1" i="1" dirty="0"/>
              <a:t>“Please don’t ask me how many stones will be included to this collection. This is project of my life, because it is more than my life. Because the world cultural heritage is really inexhaustible…”</a:t>
            </a:r>
            <a:endParaRPr lang="ru-RU" sz="2400" dirty="0"/>
          </a:p>
        </p:txBody>
      </p:sp>
      <p:pic>
        <p:nvPicPr>
          <p:cNvPr id="15" name="Рисунок 14">
            <a:extLst>
              <a:ext uri="{FF2B5EF4-FFF2-40B4-BE49-F238E27FC236}">
                <a16:creationId xmlns:a16="http://schemas.microsoft.com/office/drawing/2014/main" id="{556F0BE2-ADEA-444B-9C4F-712308E2F073}"/>
              </a:ext>
            </a:extLst>
          </p:cNvPr>
          <p:cNvPicPr>
            <a:picLocks noChangeAspect="1"/>
          </p:cNvPicPr>
          <p:nvPr/>
        </p:nvPicPr>
        <p:blipFill>
          <a:blip r:embed="rId2"/>
          <a:stretch>
            <a:fillRect/>
          </a:stretch>
        </p:blipFill>
        <p:spPr>
          <a:xfrm>
            <a:off x="6361763" y="200195"/>
            <a:ext cx="5524500" cy="6527800"/>
          </a:xfrm>
          <a:prstGeom prst="rect">
            <a:avLst/>
          </a:prstGeom>
        </p:spPr>
      </p:pic>
    </p:spTree>
    <p:extLst>
      <p:ext uri="{BB962C8B-B14F-4D97-AF65-F5344CB8AC3E}">
        <p14:creationId xmlns:p14="http://schemas.microsoft.com/office/powerpoint/2010/main" val="1180010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dirty="0"/>
              <a:t>World heritage</a:t>
            </a:r>
            <a:br>
              <a:rPr lang="en-US" sz="2400" b="1" dirty="0"/>
            </a:br>
            <a:r>
              <a:rPr lang="en-US" sz="2400" dirty="0"/>
              <a:t>Introduction</a:t>
            </a:r>
            <a:endParaRPr lang="ru-RU" sz="2400" b="1" dirty="0"/>
          </a:p>
        </p:txBody>
      </p:sp>
      <p:sp>
        <p:nvSpPr>
          <p:cNvPr id="7" name="TextBox 6">
            <a:extLst>
              <a:ext uri="{FF2B5EF4-FFF2-40B4-BE49-F238E27FC236}">
                <a16:creationId xmlns:a16="http://schemas.microsoft.com/office/drawing/2014/main" id="{5979DC46-6985-6C42-A9CF-85CA29E19620}"/>
              </a:ext>
            </a:extLst>
          </p:cNvPr>
          <p:cNvSpPr txBox="1"/>
          <p:nvPr/>
        </p:nvSpPr>
        <p:spPr>
          <a:xfrm>
            <a:off x="465291" y="4999380"/>
            <a:ext cx="4642360" cy="1384995"/>
          </a:xfrm>
          <a:prstGeom prst="rect">
            <a:avLst/>
          </a:prstGeom>
          <a:noFill/>
        </p:spPr>
        <p:txBody>
          <a:bodyPr wrap="square" rtlCol="0">
            <a:spAutoFit/>
          </a:bodyPr>
          <a:lstStyle/>
          <a:p>
            <a:r>
              <a:rPr lang="en-US" sz="2800" dirty="0"/>
              <a:t>Initially my goal was to show grains of Wisdom kept in the world cultural heritage…</a:t>
            </a:r>
            <a:endParaRPr lang="ru-RU" sz="2800" dirty="0"/>
          </a:p>
        </p:txBody>
      </p:sp>
      <p:pic>
        <p:nvPicPr>
          <p:cNvPr id="6" name="Рисунок 5">
            <a:extLst>
              <a:ext uri="{FF2B5EF4-FFF2-40B4-BE49-F238E27FC236}">
                <a16:creationId xmlns:a16="http://schemas.microsoft.com/office/drawing/2014/main" id="{32C0CF37-03EF-754D-B4DF-B070220718D3}"/>
              </a:ext>
            </a:extLst>
          </p:cNvPr>
          <p:cNvPicPr>
            <a:picLocks noChangeAspect="1"/>
          </p:cNvPicPr>
          <p:nvPr/>
        </p:nvPicPr>
        <p:blipFill>
          <a:blip r:embed="rId2"/>
          <a:stretch>
            <a:fillRect/>
          </a:stretch>
        </p:blipFill>
        <p:spPr>
          <a:xfrm>
            <a:off x="5349198" y="186775"/>
            <a:ext cx="6680200" cy="6197600"/>
          </a:xfrm>
          <a:prstGeom prst="rect">
            <a:avLst/>
          </a:prstGeom>
        </p:spPr>
      </p:pic>
    </p:spTree>
    <p:extLst>
      <p:ext uri="{BB962C8B-B14F-4D97-AF65-F5344CB8AC3E}">
        <p14:creationId xmlns:p14="http://schemas.microsoft.com/office/powerpoint/2010/main" val="541099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dirty="0"/>
              <a:t>World heritage</a:t>
            </a:r>
            <a:br>
              <a:rPr lang="en-US" sz="2400" b="1" dirty="0"/>
            </a:br>
            <a:r>
              <a:rPr lang="en-US" sz="2400" dirty="0"/>
              <a:t>Introduction</a:t>
            </a:r>
            <a:endParaRPr lang="ru-RU" sz="2400" b="1" dirty="0"/>
          </a:p>
        </p:txBody>
      </p:sp>
      <p:sp>
        <p:nvSpPr>
          <p:cNvPr id="7" name="TextBox 6">
            <a:extLst>
              <a:ext uri="{FF2B5EF4-FFF2-40B4-BE49-F238E27FC236}">
                <a16:creationId xmlns:a16="http://schemas.microsoft.com/office/drawing/2014/main" id="{5979DC46-6985-6C42-A9CF-85CA29E19620}"/>
              </a:ext>
            </a:extLst>
          </p:cNvPr>
          <p:cNvSpPr txBox="1"/>
          <p:nvPr/>
        </p:nvSpPr>
        <p:spPr>
          <a:xfrm>
            <a:off x="5756819" y="388628"/>
            <a:ext cx="6028261" cy="1200329"/>
          </a:xfrm>
          <a:prstGeom prst="rect">
            <a:avLst/>
          </a:prstGeom>
          <a:noFill/>
        </p:spPr>
        <p:txBody>
          <a:bodyPr wrap="square" rtlCol="0">
            <a:spAutoFit/>
          </a:bodyPr>
          <a:lstStyle/>
          <a:p>
            <a:r>
              <a:rPr lang="en-US" sz="2400" dirty="0"/>
              <a:t>I feel grateful to my French colleague Lionel Bailey, who gave me the idea to show the stain glass of the cathedral in the faceting diagram.</a:t>
            </a:r>
            <a:endParaRPr lang="ru-RU" sz="2400" dirty="0"/>
          </a:p>
        </p:txBody>
      </p:sp>
      <p:pic>
        <p:nvPicPr>
          <p:cNvPr id="9" name="Рисунок 8">
            <a:extLst>
              <a:ext uri="{FF2B5EF4-FFF2-40B4-BE49-F238E27FC236}">
                <a16:creationId xmlns:a16="http://schemas.microsoft.com/office/drawing/2014/main" id="{110FFF28-AF1D-4240-9CF3-FFFB1B7A76F2}"/>
              </a:ext>
            </a:extLst>
          </p:cNvPr>
          <p:cNvPicPr>
            <a:picLocks noChangeAspect="1"/>
          </p:cNvPicPr>
          <p:nvPr/>
        </p:nvPicPr>
        <p:blipFill>
          <a:blip r:embed="rId2"/>
          <a:stretch>
            <a:fillRect/>
          </a:stretch>
        </p:blipFill>
        <p:spPr>
          <a:xfrm>
            <a:off x="465291" y="2043710"/>
            <a:ext cx="6781800" cy="4330700"/>
          </a:xfrm>
          <a:prstGeom prst="rect">
            <a:avLst/>
          </a:prstGeom>
        </p:spPr>
      </p:pic>
      <p:pic>
        <p:nvPicPr>
          <p:cNvPr id="11" name="Рисунок 10">
            <a:extLst>
              <a:ext uri="{FF2B5EF4-FFF2-40B4-BE49-F238E27FC236}">
                <a16:creationId xmlns:a16="http://schemas.microsoft.com/office/drawing/2014/main" id="{94B1146C-6E83-914A-BAF9-57F85FB18488}"/>
              </a:ext>
            </a:extLst>
          </p:cNvPr>
          <p:cNvPicPr>
            <a:picLocks noChangeAspect="1"/>
          </p:cNvPicPr>
          <p:nvPr/>
        </p:nvPicPr>
        <p:blipFill>
          <a:blip r:embed="rId3"/>
          <a:stretch>
            <a:fillRect/>
          </a:stretch>
        </p:blipFill>
        <p:spPr>
          <a:xfrm>
            <a:off x="7632180" y="2151660"/>
            <a:ext cx="4152900" cy="4114800"/>
          </a:xfrm>
          <a:prstGeom prst="rect">
            <a:avLst/>
          </a:prstGeom>
        </p:spPr>
      </p:pic>
    </p:spTree>
    <p:extLst>
      <p:ext uri="{BB962C8B-B14F-4D97-AF65-F5344CB8AC3E}">
        <p14:creationId xmlns:p14="http://schemas.microsoft.com/office/powerpoint/2010/main" val="3052437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dirty="0"/>
              <a:t>World heritage</a:t>
            </a:r>
            <a:br>
              <a:rPr lang="en-US" sz="2400" b="1" dirty="0"/>
            </a:br>
            <a:r>
              <a:rPr lang="en-US" sz="2400" dirty="0"/>
              <a:t>Introduction</a:t>
            </a:r>
            <a:endParaRPr lang="ru-RU" sz="2400" b="1" dirty="0"/>
          </a:p>
        </p:txBody>
      </p:sp>
      <p:sp>
        <p:nvSpPr>
          <p:cNvPr id="7" name="TextBox 6">
            <a:extLst>
              <a:ext uri="{FF2B5EF4-FFF2-40B4-BE49-F238E27FC236}">
                <a16:creationId xmlns:a16="http://schemas.microsoft.com/office/drawing/2014/main" id="{5979DC46-6985-6C42-A9CF-85CA29E19620}"/>
              </a:ext>
            </a:extLst>
          </p:cNvPr>
          <p:cNvSpPr txBox="1"/>
          <p:nvPr/>
        </p:nvSpPr>
        <p:spPr>
          <a:xfrm>
            <a:off x="5831769" y="155225"/>
            <a:ext cx="5860557" cy="1569660"/>
          </a:xfrm>
          <a:prstGeom prst="rect">
            <a:avLst/>
          </a:prstGeom>
          <a:noFill/>
        </p:spPr>
        <p:txBody>
          <a:bodyPr wrap="square" rtlCol="0">
            <a:spAutoFit/>
          </a:bodyPr>
          <a:lstStyle/>
          <a:p>
            <a:r>
              <a:rPr lang="en-US" sz="2400" dirty="0"/>
              <a:t>How do different peoples express Wisdom, Love, Beauty and Harmony?    What is the contribution of this or that country to the world cultural treasury?</a:t>
            </a:r>
            <a:endParaRPr lang="ru-RU" sz="2400" dirty="0"/>
          </a:p>
        </p:txBody>
      </p:sp>
      <p:pic>
        <p:nvPicPr>
          <p:cNvPr id="8" name="Рисунок 7">
            <a:extLst>
              <a:ext uri="{FF2B5EF4-FFF2-40B4-BE49-F238E27FC236}">
                <a16:creationId xmlns:a16="http://schemas.microsoft.com/office/drawing/2014/main" id="{94199359-4A9C-C64B-BEB1-370373938540}"/>
              </a:ext>
            </a:extLst>
          </p:cNvPr>
          <p:cNvPicPr>
            <a:picLocks noChangeAspect="1"/>
          </p:cNvPicPr>
          <p:nvPr/>
        </p:nvPicPr>
        <p:blipFill>
          <a:blip r:embed="rId2"/>
          <a:stretch>
            <a:fillRect/>
          </a:stretch>
        </p:blipFill>
        <p:spPr>
          <a:xfrm>
            <a:off x="465291" y="1906249"/>
            <a:ext cx="10998200" cy="4724400"/>
          </a:xfrm>
          <a:prstGeom prst="rect">
            <a:avLst/>
          </a:prstGeom>
        </p:spPr>
      </p:pic>
    </p:spTree>
    <p:extLst>
      <p:ext uri="{BB962C8B-B14F-4D97-AF65-F5344CB8AC3E}">
        <p14:creationId xmlns:p14="http://schemas.microsoft.com/office/powerpoint/2010/main" val="952128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dirty="0"/>
              <a:t>World heritage</a:t>
            </a:r>
            <a:br>
              <a:rPr lang="en-US" sz="2400" b="1" dirty="0"/>
            </a:br>
            <a:r>
              <a:rPr lang="en-US" sz="2400" dirty="0"/>
              <a:t>Introduction</a:t>
            </a:r>
            <a:endParaRPr lang="ru-RU" sz="2400" b="1" dirty="0"/>
          </a:p>
        </p:txBody>
      </p:sp>
      <p:sp>
        <p:nvSpPr>
          <p:cNvPr id="7" name="TextBox 6">
            <a:extLst>
              <a:ext uri="{FF2B5EF4-FFF2-40B4-BE49-F238E27FC236}">
                <a16:creationId xmlns:a16="http://schemas.microsoft.com/office/drawing/2014/main" id="{5979DC46-6985-6C42-A9CF-85CA29E19620}"/>
              </a:ext>
            </a:extLst>
          </p:cNvPr>
          <p:cNvSpPr txBox="1"/>
          <p:nvPr/>
        </p:nvSpPr>
        <p:spPr>
          <a:xfrm>
            <a:off x="5831769" y="155225"/>
            <a:ext cx="5860557" cy="1200329"/>
          </a:xfrm>
          <a:prstGeom prst="rect">
            <a:avLst/>
          </a:prstGeom>
          <a:noFill/>
        </p:spPr>
        <p:txBody>
          <a:bodyPr wrap="square" rtlCol="0">
            <a:spAutoFit/>
          </a:bodyPr>
          <a:lstStyle/>
          <a:p>
            <a:r>
              <a:rPr lang="en-US" sz="2400" dirty="0"/>
              <a:t>I want to cover gone civilizations as well, which are the same bricks in the wall of the world heritage.</a:t>
            </a:r>
            <a:endParaRPr lang="ru-RU" sz="2400" dirty="0"/>
          </a:p>
        </p:txBody>
      </p:sp>
      <p:pic>
        <p:nvPicPr>
          <p:cNvPr id="5" name="Рисунок 4">
            <a:extLst>
              <a:ext uri="{FF2B5EF4-FFF2-40B4-BE49-F238E27FC236}">
                <a16:creationId xmlns:a16="http://schemas.microsoft.com/office/drawing/2014/main" id="{5B48D728-6B25-874E-8347-8824C9E8D253}"/>
              </a:ext>
            </a:extLst>
          </p:cNvPr>
          <p:cNvPicPr>
            <a:picLocks noChangeAspect="1"/>
          </p:cNvPicPr>
          <p:nvPr/>
        </p:nvPicPr>
        <p:blipFill>
          <a:blip r:embed="rId2"/>
          <a:stretch>
            <a:fillRect/>
          </a:stretch>
        </p:blipFill>
        <p:spPr>
          <a:xfrm>
            <a:off x="6980626" y="3334822"/>
            <a:ext cx="4711700" cy="3251200"/>
          </a:xfrm>
          <a:prstGeom prst="rect">
            <a:avLst/>
          </a:prstGeom>
        </p:spPr>
      </p:pic>
      <p:pic>
        <p:nvPicPr>
          <p:cNvPr id="11" name="Рисунок 10">
            <a:extLst>
              <a:ext uri="{FF2B5EF4-FFF2-40B4-BE49-F238E27FC236}">
                <a16:creationId xmlns:a16="http://schemas.microsoft.com/office/drawing/2014/main" id="{E4E98293-9FF8-B147-A36F-B4A8874CB19D}"/>
              </a:ext>
            </a:extLst>
          </p:cNvPr>
          <p:cNvPicPr>
            <a:picLocks noChangeAspect="1"/>
          </p:cNvPicPr>
          <p:nvPr/>
        </p:nvPicPr>
        <p:blipFill>
          <a:blip r:embed="rId3"/>
          <a:stretch>
            <a:fillRect/>
          </a:stretch>
        </p:blipFill>
        <p:spPr>
          <a:xfrm>
            <a:off x="294821" y="2637683"/>
            <a:ext cx="5651500" cy="4064000"/>
          </a:xfrm>
          <a:prstGeom prst="rect">
            <a:avLst/>
          </a:prstGeom>
        </p:spPr>
      </p:pic>
      <p:pic>
        <p:nvPicPr>
          <p:cNvPr id="14" name="Рисунок 13">
            <a:extLst>
              <a:ext uri="{FF2B5EF4-FFF2-40B4-BE49-F238E27FC236}">
                <a16:creationId xmlns:a16="http://schemas.microsoft.com/office/drawing/2014/main" id="{062D1EC4-7F63-8149-915D-29DFA8059037}"/>
              </a:ext>
            </a:extLst>
          </p:cNvPr>
          <p:cNvPicPr>
            <a:picLocks noChangeAspect="1"/>
          </p:cNvPicPr>
          <p:nvPr/>
        </p:nvPicPr>
        <p:blipFill>
          <a:blip r:embed="rId4"/>
          <a:stretch>
            <a:fillRect/>
          </a:stretch>
        </p:blipFill>
        <p:spPr>
          <a:xfrm rot="21331511">
            <a:off x="3549650" y="2089150"/>
            <a:ext cx="5092700" cy="2679700"/>
          </a:xfrm>
          <a:prstGeom prst="rect">
            <a:avLst/>
          </a:prstGeom>
        </p:spPr>
      </p:pic>
    </p:spTree>
    <p:extLst>
      <p:ext uri="{BB962C8B-B14F-4D97-AF65-F5344CB8AC3E}">
        <p14:creationId xmlns:p14="http://schemas.microsoft.com/office/powerpoint/2010/main" val="4030689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a:t>Introduction</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5831769" y="294411"/>
            <a:ext cx="5860557" cy="1200329"/>
          </a:xfrm>
          <a:prstGeom prst="rect">
            <a:avLst/>
          </a:prstGeom>
          <a:noFill/>
        </p:spPr>
        <p:txBody>
          <a:bodyPr wrap="square" rtlCol="0">
            <a:spAutoFit/>
          </a:bodyPr>
          <a:lstStyle/>
          <a:p>
            <a:r>
              <a:rPr lang="en-US" sz="2400"/>
              <a:t>Sometimes the synthetic rough with its high optical characteristics gives the opportunity to reveal the author's idea more completely.</a:t>
            </a:r>
            <a:endParaRPr lang="ru-RU" sz="2400"/>
          </a:p>
        </p:txBody>
      </p:sp>
      <p:pic>
        <p:nvPicPr>
          <p:cNvPr id="8" name="Рисунок 7">
            <a:extLst>
              <a:ext uri="{FF2B5EF4-FFF2-40B4-BE49-F238E27FC236}">
                <a16:creationId xmlns:a16="http://schemas.microsoft.com/office/drawing/2014/main" id="{18F9FB37-5367-0A4A-B2DB-B7071445EF06}"/>
              </a:ext>
            </a:extLst>
          </p:cNvPr>
          <p:cNvPicPr>
            <a:picLocks noChangeAspect="1"/>
          </p:cNvPicPr>
          <p:nvPr/>
        </p:nvPicPr>
        <p:blipFill>
          <a:blip r:embed="rId2"/>
          <a:stretch>
            <a:fillRect/>
          </a:stretch>
        </p:blipFill>
        <p:spPr>
          <a:xfrm>
            <a:off x="881764" y="2020972"/>
            <a:ext cx="4343400" cy="4368800"/>
          </a:xfrm>
          <a:prstGeom prst="rect">
            <a:avLst/>
          </a:prstGeom>
        </p:spPr>
      </p:pic>
      <p:pic>
        <p:nvPicPr>
          <p:cNvPr id="10" name="Рисунок 9">
            <a:extLst>
              <a:ext uri="{FF2B5EF4-FFF2-40B4-BE49-F238E27FC236}">
                <a16:creationId xmlns:a16="http://schemas.microsoft.com/office/drawing/2014/main" id="{31E219C6-FD4E-9341-920D-F0DC6D6AA94E}"/>
              </a:ext>
            </a:extLst>
          </p:cNvPr>
          <p:cNvPicPr>
            <a:picLocks noChangeAspect="1"/>
          </p:cNvPicPr>
          <p:nvPr/>
        </p:nvPicPr>
        <p:blipFill>
          <a:blip r:embed="rId3"/>
          <a:stretch>
            <a:fillRect/>
          </a:stretch>
        </p:blipFill>
        <p:spPr>
          <a:xfrm>
            <a:off x="6243716" y="2020972"/>
            <a:ext cx="4381500" cy="4368800"/>
          </a:xfrm>
          <a:prstGeom prst="rect">
            <a:avLst/>
          </a:prstGeom>
        </p:spPr>
      </p:pic>
    </p:spTree>
    <p:extLst>
      <p:ext uri="{BB962C8B-B14F-4D97-AF65-F5344CB8AC3E}">
        <p14:creationId xmlns:p14="http://schemas.microsoft.com/office/powerpoint/2010/main" val="4185276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1. China</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465290" y="4236824"/>
            <a:ext cx="4537147" cy="2308324"/>
          </a:xfrm>
          <a:prstGeom prst="rect">
            <a:avLst/>
          </a:prstGeom>
          <a:noFill/>
        </p:spPr>
        <p:txBody>
          <a:bodyPr wrap="square" rtlCol="0">
            <a:spAutoFit/>
          </a:bodyPr>
          <a:lstStyle/>
          <a:p>
            <a:r>
              <a:rPr lang="en-US" sz="2400"/>
              <a:t>«Ever-dozing Dragon of the Eternity reveals his dual essence from the great Emptiness, forming the Universe. Like a precious flower</a:t>
            </a:r>
            <a:r>
              <a:rPr lang="ru-RU" sz="2400"/>
              <a:t>, </a:t>
            </a:r>
            <a:r>
              <a:rPr lang="en-US" sz="2400"/>
              <a:t>the Single Life twinkles inside</a:t>
            </a:r>
            <a:r>
              <a:rPr lang="ru-RU" sz="2400"/>
              <a:t>…» </a:t>
            </a:r>
          </a:p>
        </p:txBody>
      </p:sp>
      <p:sp>
        <p:nvSpPr>
          <p:cNvPr id="8" name="TextBox 7">
            <a:extLst>
              <a:ext uri="{FF2B5EF4-FFF2-40B4-BE49-F238E27FC236}">
                <a16:creationId xmlns:a16="http://schemas.microsoft.com/office/drawing/2014/main" id="{6895AE8C-217A-4747-96FA-510CF2BC2D9D}"/>
              </a:ext>
            </a:extLst>
          </p:cNvPr>
          <p:cNvSpPr txBox="1"/>
          <p:nvPr/>
        </p:nvSpPr>
        <p:spPr>
          <a:xfrm>
            <a:off x="465291" y="3588550"/>
            <a:ext cx="4537147" cy="461665"/>
          </a:xfrm>
          <a:prstGeom prst="rect">
            <a:avLst/>
          </a:prstGeom>
          <a:noFill/>
        </p:spPr>
        <p:txBody>
          <a:bodyPr wrap="square" rtlCol="0">
            <a:spAutoFit/>
          </a:bodyPr>
          <a:lstStyle/>
          <a:p>
            <a:r>
              <a:rPr lang="en-US" sz="2400"/>
              <a:t>“FROM THE EMPTINESS”</a:t>
            </a:r>
            <a:endParaRPr lang="ru-RU" sz="2400"/>
          </a:p>
        </p:txBody>
      </p:sp>
      <p:pic>
        <p:nvPicPr>
          <p:cNvPr id="10" name="Рисунок 9">
            <a:extLst>
              <a:ext uri="{FF2B5EF4-FFF2-40B4-BE49-F238E27FC236}">
                <a16:creationId xmlns:a16="http://schemas.microsoft.com/office/drawing/2014/main" id="{214E3FDF-9006-844A-9F36-B20E6D4C5F07}"/>
              </a:ext>
            </a:extLst>
          </p:cNvPr>
          <p:cNvPicPr>
            <a:picLocks noChangeAspect="1"/>
          </p:cNvPicPr>
          <p:nvPr/>
        </p:nvPicPr>
        <p:blipFill>
          <a:blip r:embed="rId2"/>
          <a:stretch>
            <a:fillRect/>
          </a:stretch>
        </p:blipFill>
        <p:spPr>
          <a:xfrm>
            <a:off x="5334000" y="0"/>
            <a:ext cx="6858000" cy="6858000"/>
          </a:xfrm>
          <a:prstGeom prst="rect">
            <a:avLst/>
          </a:prstGeom>
        </p:spPr>
      </p:pic>
    </p:spTree>
    <p:extLst>
      <p:ext uri="{BB962C8B-B14F-4D97-AF65-F5344CB8AC3E}">
        <p14:creationId xmlns:p14="http://schemas.microsoft.com/office/powerpoint/2010/main" val="4231202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5CC7AB91-6D7B-A64B-9228-2187351CB83D}"/>
              </a:ext>
            </a:extLst>
          </p:cNvPr>
          <p:cNvPicPr>
            <a:picLocks noChangeAspect="1"/>
          </p:cNvPicPr>
          <p:nvPr/>
        </p:nvPicPr>
        <p:blipFill>
          <a:blip r:embed="rId2"/>
          <a:stretch>
            <a:fillRect/>
          </a:stretch>
        </p:blipFill>
        <p:spPr>
          <a:xfrm>
            <a:off x="5720540" y="489750"/>
            <a:ext cx="3098800" cy="6197600"/>
          </a:xfrm>
          <a:prstGeom prst="rect">
            <a:avLst/>
          </a:prstGeom>
        </p:spPr>
      </p:pic>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1. </a:t>
            </a:r>
            <a:r>
              <a:rPr lang="en-US" sz="2400"/>
              <a:t>China</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600201" y="4998937"/>
            <a:ext cx="2592703" cy="1200329"/>
          </a:xfrm>
          <a:prstGeom prst="rect">
            <a:avLst/>
          </a:prstGeom>
          <a:noFill/>
        </p:spPr>
        <p:txBody>
          <a:bodyPr wrap="square" rtlCol="0">
            <a:spAutoFit/>
          </a:bodyPr>
          <a:lstStyle/>
          <a:p>
            <a:r>
              <a:rPr lang="en-US" sz="2400"/>
              <a:t>Fire Citrine</a:t>
            </a:r>
          </a:p>
          <a:p>
            <a:r>
              <a:rPr lang="en-US" sz="2400"/>
              <a:t>187 carats</a:t>
            </a:r>
          </a:p>
          <a:p>
            <a:r>
              <a:rPr lang="en-US" sz="2400"/>
              <a:t>712 facets</a:t>
            </a:r>
            <a:endParaRPr lang="ru-RU" sz="2400"/>
          </a:p>
        </p:txBody>
      </p:sp>
      <p:sp>
        <p:nvSpPr>
          <p:cNvPr id="8" name="TextBox 7">
            <a:extLst>
              <a:ext uri="{FF2B5EF4-FFF2-40B4-BE49-F238E27FC236}">
                <a16:creationId xmlns:a16="http://schemas.microsoft.com/office/drawing/2014/main" id="{6895AE8C-217A-4747-96FA-510CF2BC2D9D}"/>
              </a:ext>
            </a:extLst>
          </p:cNvPr>
          <p:cNvSpPr txBox="1"/>
          <p:nvPr/>
        </p:nvSpPr>
        <p:spPr>
          <a:xfrm>
            <a:off x="465291" y="3588550"/>
            <a:ext cx="4537147" cy="830997"/>
          </a:xfrm>
          <a:prstGeom prst="rect">
            <a:avLst/>
          </a:prstGeom>
          <a:noFill/>
        </p:spPr>
        <p:txBody>
          <a:bodyPr wrap="square" rtlCol="0">
            <a:spAutoFit/>
          </a:bodyPr>
          <a:lstStyle/>
          <a:p>
            <a:r>
              <a:rPr lang="en-US" sz="2400"/>
              <a:t>“FROM THE EMPTINESS”</a:t>
            </a:r>
          </a:p>
          <a:p>
            <a:r>
              <a:rPr lang="en-US" sz="2400"/>
              <a:t>Photo: Dmitry </a:t>
            </a:r>
            <a:r>
              <a:rPr lang="en-US" sz="2400" err="1"/>
              <a:t>Stolyarevich</a:t>
            </a:r>
            <a:endParaRPr lang="ru-RU" sz="2400"/>
          </a:p>
        </p:txBody>
      </p:sp>
      <p:pic>
        <p:nvPicPr>
          <p:cNvPr id="13" name="Рисунок 12">
            <a:extLst>
              <a:ext uri="{FF2B5EF4-FFF2-40B4-BE49-F238E27FC236}">
                <a16:creationId xmlns:a16="http://schemas.microsoft.com/office/drawing/2014/main" id="{D1AFCF39-5FF6-A449-93AE-CD6E2E699DFD}"/>
              </a:ext>
            </a:extLst>
          </p:cNvPr>
          <p:cNvPicPr>
            <a:picLocks noChangeAspect="1"/>
          </p:cNvPicPr>
          <p:nvPr/>
        </p:nvPicPr>
        <p:blipFill>
          <a:blip r:embed="rId3"/>
          <a:stretch>
            <a:fillRect/>
          </a:stretch>
        </p:blipFill>
        <p:spPr>
          <a:xfrm>
            <a:off x="5853890" y="4419547"/>
            <a:ext cx="2832100" cy="1816100"/>
          </a:xfrm>
          <a:prstGeom prst="rect">
            <a:avLst/>
          </a:prstGeom>
        </p:spPr>
      </p:pic>
      <p:pic>
        <p:nvPicPr>
          <p:cNvPr id="15" name="Рисунок 14">
            <a:extLst>
              <a:ext uri="{FF2B5EF4-FFF2-40B4-BE49-F238E27FC236}">
                <a16:creationId xmlns:a16="http://schemas.microsoft.com/office/drawing/2014/main" id="{C7D5653F-EECC-AC42-B0CF-2B32023B2E90}"/>
              </a:ext>
            </a:extLst>
          </p:cNvPr>
          <p:cNvPicPr>
            <a:picLocks noChangeAspect="1"/>
          </p:cNvPicPr>
          <p:nvPr/>
        </p:nvPicPr>
        <p:blipFill>
          <a:blip r:embed="rId4"/>
          <a:stretch>
            <a:fillRect/>
          </a:stretch>
        </p:blipFill>
        <p:spPr>
          <a:xfrm>
            <a:off x="9094465" y="610225"/>
            <a:ext cx="2844800" cy="2819400"/>
          </a:xfrm>
          <a:prstGeom prst="rect">
            <a:avLst/>
          </a:prstGeom>
        </p:spPr>
      </p:pic>
      <p:pic>
        <p:nvPicPr>
          <p:cNvPr id="17" name="Рисунок 16">
            <a:extLst>
              <a:ext uri="{FF2B5EF4-FFF2-40B4-BE49-F238E27FC236}">
                <a16:creationId xmlns:a16="http://schemas.microsoft.com/office/drawing/2014/main" id="{D144F02B-4889-A44A-8F5A-5C2D56DF7E5A}"/>
              </a:ext>
            </a:extLst>
          </p:cNvPr>
          <p:cNvPicPr>
            <a:picLocks noChangeAspect="1"/>
          </p:cNvPicPr>
          <p:nvPr/>
        </p:nvPicPr>
        <p:blipFill>
          <a:blip r:embed="rId5"/>
          <a:stretch>
            <a:fillRect/>
          </a:stretch>
        </p:blipFill>
        <p:spPr>
          <a:xfrm>
            <a:off x="9094465" y="3588550"/>
            <a:ext cx="2844800" cy="2819400"/>
          </a:xfrm>
          <a:prstGeom prst="rect">
            <a:avLst/>
          </a:prstGeom>
        </p:spPr>
      </p:pic>
    </p:spTree>
    <p:extLst>
      <p:ext uri="{BB962C8B-B14F-4D97-AF65-F5344CB8AC3E}">
        <p14:creationId xmlns:p14="http://schemas.microsoft.com/office/powerpoint/2010/main" val="2980566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2. japan</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465290" y="4236824"/>
            <a:ext cx="4537147" cy="2308324"/>
          </a:xfrm>
          <a:prstGeom prst="rect">
            <a:avLst/>
          </a:prstGeom>
          <a:noFill/>
        </p:spPr>
        <p:txBody>
          <a:bodyPr wrap="square" rtlCol="0">
            <a:spAutoFit/>
          </a:bodyPr>
          <a:lstStyle/>
          <a:p>
            <a:r>
              <a:rPr lang="en-US" sz="2400"/>
              <a:t>«Sakura finishes blossoming quite fast, and flight of arrow is swift. But the beauty of flower is immortal, as well as the power of flying arrow. Power and Beauty are two faces of the single Perfection…</a:t>
            </a:r>
            <a:r>
              <a:rPr lang="ru-RU" sz="2400"/>
              <a:t> » </a:t>
            </a:r>
          </a:p>
        </p:txBody>
      </p:sp>
      <p:sp>
        <p:nvSpPr>
          <p:cNvPr id="8" name="TextBox 7">
            <a:extLst>
              <a:ext uri="{FF2B5EF4-FFF2-40B4-BE49-F238E27FC236}">
                <a16:creationId xmlns:a16="http://schemas.microsoft.com/office/drawing/2014/main" id="{6895AE8C-217A-4747-96FA-510CF2BC2D9D}"/>
              </a:ext>
            </a:extLst>
          </p:cNvPr>
          <p:cNvSpPr txBox="1"/>
          <p:nvPr/>
        </p:nvSpPr>
        <p:spPr>
          <a:xfrm>
            <a:off x="465291" y="3588550"/>
            <a:ext cx="4537147" cy="461665"/>
          </a:xfrm>
          <a:prstGeom prst="rect">
            <a:avLst/>
          </a:prstGeom>
          <a:noFill/>
        </p:spPr>
        <p:txBody>
          <a:bodyPr wrap="square" rtlCol="0">
            <a:spAutoFit/>
          </a:bodyPr>
          <a:lstStyle/>
          <a:p>
            <a:r>
              <a:rPr lang="en-US" sz="2400"/>
              <a:t>“FACES OF PERFECTION”</a:t>
            </a:r>
            <a:endParaRPr lang="ru-RU" sz="2400"/>
          </a:p>
        </p:txBody>
      </p:sp>
      <p:pic>
        <p:nvPicPr>
          <p:cNvPr id="5" name="Рисунок 4">
            <a:extLst>
              <a:ext uri="{FF2B5EF4-FFF2-40B4-BE49-F238E27FC236}">
                <a16:creationId xmlns:a16="http://schemas.microsoft.com/office/drawing/2014/main" id="{555E4CBA-13FE-254C-8A00-DBF93030C441}"/>
              </a:ext>
            </a:extLst>
          </p:cNvPr>
          <p:cNvPicPr>
            <a:picLocks noChangeAspect="1"/>
          </p:cNvPicPr>
          <p:nvPr/>
        </p:nvPicPr>
        <p:blipFill>
          <a:blip r:embed="rId2"/>
          <a:stretch>
            <a:fillRect/>
          </a:stretch>
        </p:blipFill>
        <p:spPr>
          <a:xfrm>
            <a:off x="5255718" y="200195"/>
            <a:ext cx="6807200" cy="6451600"/>
          </a:xfrm>
          <a:prstGeom prst="rect">
            <a:avLst/>
          </a:prstGeom>
        </p:spPr>
      </p:pic>
    </p:spTree>
    <p:extLst>
      <p:ext uri="{BB962C8B-B14F-4D97-AF65-F5344CB8AC3E}">
        <p14:creationId xmlns:p14="http://schemas.microsoft.com/office/powerpoint/2010/main" val="2524352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4BDB2D1D-44E0-0F44-9622-A9A891313597}"/>
              </a:ext>
            </a:extLst>
          </p:cNvPr>
          <p:cNvPicPr>
            <a:picLocks noChangeAspect="1"/>
          </p:cNvPicPr>
          <p:nvPr/>
        </p:nvPicPr>
        <p:blipFill>
          <a:blip r:embed="rId2"/>
          <a:stretch>
            <a:fillRect/>
          </a:stretch>
        </p:blipFill>
        <p:spPr>
          <a:xfrm>
            <a:off x="5741341" y="515150"/>
            <a:ext cx="3048000" cy="6146800"/>
          </a:xfrm>
          <a:prstGeom prst="rect">
            <a:avLst/>
          </a:prstGeom>
        </p:spPr>
      </p:pic>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2. </a:t>
            </a:r>
            <a:r>
              <a:rPr lang="en-US" sz="2400"/>
              <a:t>JAPAN</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600201" y="4998937"/>
            <a:ext cx="3567065" cy="1200329"/>
          </a:xfrm>
          <a:prstGeom prst="rect">
            <a:avLst/>
          </a:prstGeom>
          <a:noFill/>
        </p:spPr>
        <p:txBody>
          <a:bodyPr wrap="square" rtlCol="0">
            <a:spAutoFit/>
          </a:bodyPr>
          <a:lstStyle/>
          <a:p>
            <a:r>
              <a:rPr lang="en-US" sz="2400"/>
              <a:t>Kunzite</a:t>
            </a:r>
          </a:p>
          <a:p>
            <a:r>
              <a:rPr lang="en-US" sz="2400"/>
              <a:t>122 carats</a:t>
            </a:r>
          </a:p>
          <a:p>
            <a:r>
              <a:rPr lang="en-US" sz="2400"/>
              <a:t>250 facets</a:t>
            </a:r>
            <a:endParaRPr lang="ru-RU" sz="2400"/>
          </a:p>
        </p:txBody>
      </p:sp>
      <p:sp>
        <p:nvSpPr>
          <p:cNvPr id="8" name="TextBox 7">
            <a:extLst>
              <a:ext uri="{FF2B5EF4-FFF2-40B4-BE49-F238E27FC236}">
                <a16:creationId xmlns:a16="http://schemas.microsoft.com/office/drawing/2014/main" id="{6895AE8C-217A-4747-96FA-510CF2BC2D9D}"/>
              </a:ext>
            </a:extLst>
          </p:cNvPr>
          <p:cNvSpPr txBox="1"/>
          <p:nvPr/>
        </p:nvSpPr>
        <p:spPr>
          <a:xfrm>
            <a:off x="465291" y="3588550"/>
            <a:ext cx="4537147" cy="830997"/>
          </a:xfrm>
          <a:prstGeom prst="rect">
            <a:avLst/>
          </a:prstGeom>
          <a:noFill/>
        </p:spPr>
        <p:txBody>
          <a:bodyPr wrap="square" rtlCol="0">
            <a:spAutoFit/>
          </a:bodyPr>
          <a:lstStyle/>
          <a:p>
            <a:r>
              <a:rPr lang="en-US" sz="2400"/>
              <a:t>“FACES OF PERFECTION”</a:t>
            </a:r>
          </a:p>
          <a:p>
            <a:r>
              <a:rPr lang="en-US" sz="2400"/>
              <a:t>Photo:  Arjuna </a:t>
            </a:r>
            <a:r>
              <a:rPr lang="en-US" sz="2400" err="1"/>
              <a:t>Irsutti</a:t>
            </a:r>
            <a:endParaRPr lang="ru-RU" sz="2400"/>
          </a:p>
        </p:txBody>
      </p:sp>
      <p:pic>
        <p:nvPicPr>
          <p:cNvPr id="14" name="Рисунок 13">
            <a:extLst>
              <a:ext uri="{FF2B5EF4-FFF2-40B4-BE49-F238E27FC236}">
                <a16:creationId xmlns:a16="http://schemas.microsoft.com/office/drawing/2014/main" id="{16363EB0-89FD-6C47-AD79-A0E5D50E5EF7}"/>
              </a:ext>
            </a:extLst>
          </p:cNvPr>
          <p:cNvPicPr>
            <a:picLocks noChangeAspect="1"/>
          </p:cNvPicPr>
          <p:nvPr/>
        </p:nvPicPr>
        <p:blipFill>
          <a:blip r:embed="rId3"/>
          <a:stretch>
            <a:fillRect/>
          </a:stretch>
        </p:blipFill>
        <p:spPr>
          <a:xfrm>
            <a:off x="5925491" y="4122501"/>
            <a:ext cx="2679700" cy="1993900"/>
          </a:xfrm>
          <a:prstGeom prst="rect">
            <a:avLst/>
          </a:prstGeom>
        </p:spPr>
      </p:pic>
      <p:pic>
        <p:nvPicPr>
          <p:cNvPr id="18" name="Рисунок 17">
            <a:extLst>
              <a:ext uri="{FF2B5EF4-FFF2-40B4-BE49-F238E27FC236}">
                <a16:creationId xmlns:a16="http://schemas.microsoft.com/office/drawing/2014/main" id="{33C5626E-A4C1-4A45-9460-33174F39C121}"/>
              </a:ext>
            </a:extLst>
          </p:cNvPr>
          <p:cNvPicPr>
            <a:picLocks noChangeAspect="1"/>
          </p:cNvPicPr>
          <p:nvPr/>
        </p:nvPicPr>
        <p:blipFill>
          <a:blip r:embed="rId4"/>
          <a:stretch>
            <a:fillRect/>
          </a:stretch>
        </p:blipFill>
        <p:spPr>
          <a:xfrm>
            <a:off x="9095855" y="603143"/>
            <a:ext cx="2844800" cy="2806700"/>
          </a:xfrm>
          <a:prstGeom prst="rect">
            <a:avLst/>
          </a:prstGeom>
        </p:spPr>
      </p:pic>
      <p:pic>
        <p:nvPicPr>
          <p:cNvPr id="20" name="Рисунок 19">
            <a:extLst>
              <a:ext uri="{FF2B5EF4-FFF2-40B4-BE49-F238E27FC236}">
                <a16:creationId xmlns:a16="http://schemas.microsoft.com/office/drawing/2014/main" id="{0981C8FB-29CE-DE4C-B338-98807D540C61}"/>
              </a:ext>
            </a:extLst>
          </p:cNvPr>
          <p:cNvPicPr>
            <a:picLocks noChangeAspect="1"/>
          </p:cNvPicPr>
          <p:nvPr/>
        </p:nvPicPr>
        <p:blipFill>
          <a:blip r:embed="rId5"/>
          <a:stretch>
            <a:fillRect/>
          </a:stretch>
        </p:blipFill>
        <p:spPr>
          <a:xfrm>
            <a:off x="9095855" y="3564470"/>
            <a:ext cx="2844800" cy="2832100"/>
          </a:xfrm>
          <a:prstGeom prst="rect">
            <a:avLst/>
          </a:prstGeom>
        </p:spPr>
      </p:pic>
    </p:spTree>
    <p:extLst>
      <p:ext uri="{BB962C8B-B14F-4D97-AF65-F5344CB8AC3E}">
        <p14:creationId xmlns:p14="http://schemas.microsoft.com/office/powerpoint/2010/main" val="1643562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3. TIBET</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465290" y="4236824"/>
            <a:ext cx="4537147" cy="2308324"/>
          </a:xfrm>
          <a:prstGeom prst="rect">
            <a:avLst/>
          </a:prstGeom>
          <a:noFill/>
        </p:spPr>
        <p:txBody>
          <a:bodyPr wrap="square" rtlCol="0">
            <a:spAutoFit/>
          </a:bodyPr>
          <a:lstStyle/>
          <a:p>
            <a:r>
              <a:rPr lang="en-US" sz="2400"/>
              <a:t>«The Great Mandala is shining in the small gemstone.  A small man is realizing the great teachings. The tiny may contain the Grand, being the beginning, the end and the evolution itself…</a:t>
            </a:r>
            <a:r>
              <a:rPr lang="ru-RU" sz="2400"/>
              <a:t> » </a:t>
            </a:r>
          </a:p>
        </p:txBody>
      </p:sp>
      <p:sp>
        <p:nvSpPr>
          <p:cNvPr id="8" name="TextBox 7">
            <a:extLst>
              <a:ext uri="{FF2B5EF4-FFF2-40B4-BE49-F238E27FC236}">
                <a16:creationId xmlns:a16="http://schemas.microsoft.com/office/drawing/2014/main" id="{6895AE8C-217A-4747-96FA-510CF2BC2D9D}"/>
              </a:ext>
            </a:extLst>
          </p:cNvPr>
          <p:cNvSpPr txBox="1"/>
          <p:nvPr/>
        </p:nvSpPr>
        <p:spPr>
          <a:xfrm>
            <a:off x="465291" y="3588550"/>
            <a:ext cx="4537147" cy="461665"/>
          </a:xfrm>
          <a:prstGeom prst="rect">
            <a:avLst/>
          </a:prstGeom>
          <a:noFill/>
        </p:spPr>
        <p:txBody>
          <a:bodyPr wrap="square" rtlCol="0">
            <a:spAutoFit/>
          </a:bodyPr>
          <a:lstStyle/>
          <a:p>
            <a:r>
              <a:rPr lang="en-US" sz="2400"/>
              <a:t>“REFLECTION OF THE GREAT”</a:t>
            </a:r>
            <a:endParaRPr lang="ru-RU" sz="2400"/>
          </a:p>
        </p:txBody>
      </p:sp>
      <p:pic>
        <p:nvPicPr>
          <p:cNvPr id="6" name="Рисунок 5">
            <a:extLst>
              <a:ext uri="{FF2B5EF4-FFF2-40B4-BE49-F238E27FC236}">
                <a16:creationId xmlns:a16="http://schemas.microsoft.com/office/drawing/2014/main" id="{4FA29F18-7343-F04F-804E-561E56809894}"/>
              </a:ext>
            </a:extLst>
          </p:cNvPr>
          <p:cNvPicPr>
            <a:picLocks noChangeAspect="1"/>
          </p:cNvPicPr>
          <p:nvPr/>
        </p:nvPicPr>
        <p:blipFill>
          <a:blip r:embed="rId2"/>
          <a:stretch>
            <a:fillRect/>
          </a:stretch>
        </p:blipFill>
        <p:spPr>
          <a:xfrm>
            <a:off x="5369930" y="113174"/>
            <a:ext cx="6591300" cy="6654800"/>
          </a:xfrm>
          <a:prstGeom prst="rect">
            <a:avLst/>
          </a:prstGeom>
        </p:spPr>
      </p:pic>
    </p:spTree>
    <p:extLst>
      <p:ext uri="{BB962C8B-B14F-4D97-AF65-F5344CB8AC3E}">
        <p14:creationId xmlns:p14="http://schemas.microsoft.com/office/powerpoint/2010/main" val="2168154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CB7FF0AC-63EB-9948-9F09-CDEE44E28B35}"/>
              </a:ext>
            </a:extLst>
          </p:cNvPr>
          <p:cNvPicPr>
            <a:picLocks noChangeAspect="1"/>
          </p:cNvPicPr>
          <p:nvPr/>
        </p:nvPicPr>
        <p:blipFill>
          <a:blip r:embed="rId2"/>
          <a:stretch>
            <a:fillRect/>
          </a:stretch>
        </p:blipFill>
        <p:spPr>
          <a:xfrm>
            <a:off x="5698375" y="279581"/>
            <a:ext cx="3263900" cy="6527800"/>
          </a:xfrm>
          <a:prstGeom prst="rect">
            <a:avLst/>
          </a:prstGeom>
        </p:spPr>
      </p:pic>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3. </a:t>
            </a:r>
            <a:r>
              <a:rPr lang="en-US" sz="2400"/>
              <a:t>TIBET</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600201" y="4998937"/>
            <a:ext cx="2592703" cy="1200329"/>
          </a:xfrm>
          <a:prstGeom prst="rect">
            <a:avLst/>
          </a:prstGeom>
          <a:noFill/>
        </p:spPr>
        <p:txBody>
          <a:bodyPr wrap="square" rtlCol="0">
            <a:spAutoFit/>
          </a:bodyPr>
          <a:lstStyle/>
          <a:p>
            <a:r>
              <a:rPr lang="en-US" sz="2400"/>
              <a:t>Topaz</a:t>
            </a:r>
          </a:p>
          <a:p>
            <a:r>
              <a:rPr lang="en-US" sz="2400"/>
              <a:t>161 carats</a:t>
            </a:r>
          </a:p>
          <a:p>
            <a:r>
              <a:rPr lang="en-US" sz="2400"/>
              <a:t>722 facets</a:t>
            </a:r>
            <a:endParaRPr lang="ru-RU" sz="2400"/>
          </a:p>
        </p:txBody>
      </p:sp>
      <p:sp>
        <p:nvSpPr>
          <p:cNvPr id="8" name="TextBox 7">
            <a:extLst>
              <a:ext uri="{FF2B5EF4-FFF2-40B4-BE49-F238E27FC236}">
                <a16:creationId xmlns:a16="http://schemas.microsoft.com/office/drawing/2014/main" id="{6895AE8C-217A-4747-96FA-510CF2BC2D9D}"/>
              </a:ext>
            </a:extLst>
          </p:cNvPr>
          <p:cNvSpPr txBox="1"/>
          <p:nvPr/>
        </p:nvSpPr>
        <p:spPr>
          <a:xfrm>
            <a:off x="465291" y="3588550"/>
            <a:ext cx="4537147" cy="830997"/>
          </a:xfrm>
          <a:prstGeom prst="rect">
            <a:avLst/>
          </a:prstGeom>
          <a:noFill/>
        </p:spPr>
        <p:txBody>
          <a:bodyPr wrap="square" rtlCol="0">
            <a:spAutoFit/>
          </a:bodyPr>
          <a:lstStyle/>
          <a:p>
            <a:r>
              <a:rPr lang="en-US" sz="2400"/>
              <a:t>“REFLECTION OF THE GREAT”</a:t>
            </a:r>
          </a:p>
          <a:p>
            <a:r>
              <a:rPr lang="en-US" sz="2400"/>
              <a:t>Photo:  Arjuna </a:t>
            </a:r>
            <a:r>
              <a:rPr lang="en-US" sz="2400" err="1"/>
              <a:t>Irsutti</a:t>
            </a:r>
            <a:endParaRPr lang="ru-RU" sz="2400"/>
          </a:p>
        </p:txBody>
      </p:sp>
      <p:pic>
        <p:nvPicPr>
          <p:cNvPr id="14" name="Рисунок 13">
            <a:extLst>
              <a:ext uri="{FF2B5EF4-FFF2-40B4-BE49-F238E27FC236}">
                <a16:creationId xmlns:a16="http://schemas.microsoft.com/office/drawing/2014/main" id="{A6A99BE9-6B5F-434F-98B9-40BBC7F9E5C2}"/>
              </a:ext>
            </a:extLst>
          </p:cNvPr>
          <p:cNvPicPr>
            <a:picLocks noChangeAspect="1"/>
          </p:cNvPicPr>
          <p:nvPr/>
        </p:nvPicPr>
        <p:blipFill>
          <a:blip r:embed="rId3"/>
          <a:stretch>
            <a:fillRect/>
          </a:stretch>
        </p:blipFill>
        <p:spPr>
          <a:xfrm>
            <a:off x="6009525" y="4143547"/>
            <a:ext cx="2641600" cy="2247900"/>
          </a:xfrm>
          <a:prstGeom prst="rect">
            <a:avLst/>
          </a:prstGeom>
        </p:spPr>
      </p:pic>
      <p:pic>
        <p:nvPicPr>
          <p:cNvPr id="18" name="Рисунок 17">
            <a:extLst>
              <a:ext uri="{FF2B5EF4-FFF2-40B4-BE49-F238E27FC236}">
                <a16:creationId xmlns:a16="http://schemas.microsoft.com/office/drawing/2014/main" id="{EE88C6AE-F811-2848-952A-8087B1810523}"/>
              </a:ext>
            </a:extLst>
          </p:cNvPr>
          <p:cNvPicPr>
            <a:picLocks noChangeAspect="1"/>
          </p:cNvPicPr>
          <p:nvPr/>
        </p:nvPicPr>
        <p:blipFill>
          <a:blip r:embed="rId4"/>
          <a:stretch>
            <a:fillRect/>
          </a:stretch>
        </p:blipFill>
        <p:spPr>
          <a:xfrm>
            <a:off x="9094465" y="477603"/>
            <a:ext cx="2844800" cy="2844800"/>
          </a:xfrm>
          <a:prstGeom prst="rect">
            <a:avLst/>
          </a:prstGeom>
        </p:spPr>
      </p:pic>
      <p:pic>
        <p:nvPicPr>
          <p:cNvPr id="20" name="Рисунок 19">
            <a:extLst>
              <a:ext uri="{FF2B5EF4-FFF2-40B4-BE49-F238E27FC236}">
                <a16:creationId xmlns:a16="http://schemas.microsoft.com/office/drawing/2014/main" id="{BFC46C17-3888-D942-AA20-FDFFF9B9C86D}"/>
              </a:ext>
            </a:extLst>
          </p:cNvPr>
          <p:cNvPicPr>
            <a:picLocks noChangeAspect="1"/>
          </p:cNvPicPr>
          <p:nvPr/>
        </p:nvPicPr>
        <p:blipFill>
          <a:blip r:embed="rId5"/>
          <a:stretch>
            <a:fillRect/>
          </a:stretch>
        </p:blipFill>
        <p:spPr>
          <a:xfrm>
            <a:off x="9094465" y="3543481"/>
            <a:ext cx="2844800" cy="2832100"/>
          </a:xfrm>
          <a:prstGeom prst="rect">
            <a:avLst/>
          </a:prstGeom>
        </p:spPr>
      </p:pic>
    </p:spTree>
    <p:extLst>
      <p:ext uri="{BB962C8B-B14F-4D97-AF65-F5344CB8AC3E}">
        <p14:creationId xmlns:p14="http://schemas.microsoft.com/office/powerpoint/2010/main" val="2116178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4. INDIA</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465288" y="3592247"/>
            <a:ext cx="4537147" cy="3046988"/>
          </a:xfrm>
          <a:prstGeom prst="rect">
            <a:avLst/>
          </a:prstGeom>
          <a:noFill/>
        </p:spPr>
        <p:txBody>
          <a:bodyPr wrap="square" rtlCol="0">
            <a:spAutoFit/>
          </a:bodyPr>
          <a:lstStyle/>
          <a:p>
            <a:r>
              <a:rPr lang="en-US" sz="2400"/>
              <a:t>«Beauty is the goal and means; Ray of the Middle Way – Ray of Saving – is shining like a treasure in the Lotus flower between the ways of Destroying and Creation, similar to spirit of three-tongued flame, being the heart and the essence of our Universe…</a:t>
            </a:r>
            <a:r>
              <a:rPr lang="ru-RU" sz="2400"/>
              <a:t> » </a:t>
            </a:r>
          </a:p>
        </p:txBody>
      </p:sp>
      <p:sp>
        <p:nvSpPr>
          <p:cNvPr id="8" name="TextBox 7">
            <a:extLst>
              <a:ext uri="{FF2B5EF4-FFF2-40B4-BE49-F238E27FC236}">
                <a16:creationId xmlns:a16="http://schemas.microsoft.com/office/drawing/2014/main" id="{6895AE8C-217A-4747-96FA-510CF2BC2D9D}"/>
              </a:ext>
            </a:extLst>
          </p:cNvPr>
          <p:cNvSpPr txBox="1"/>
          <p:nvPr/>
        </p:nvSpPr>
        <p:spPr>
          <a:xfrm>
            <a:off x="465289" y="2967316"/>
            <a:ext cx="4537147" cy="461665"/>
          </a:xfrm>
          <a:prstGeom prst="rect">
            <a:avLst/>
          </a:prstGeom>
          <a:noFill/>
        </p:spPr>
        <p:txBody>
          <a:bodyPr wrap="square" rtlCol="0">
            <a:spAutoFit/>
          </a:bodyPr>
          <a:lstStyle/>
          <a:p>
            <a:r>
              <a:rPr lang="en-US" sz="2400"/>
              <a:t>“HEART AND ESSENCE”</a:t>
            </a:r>
            <a:endParaRPr lang="ru-RU" sz="2400"/>
          </a:p>
        </p:txBody>
      </p:sp>
      <p:pic>
        <p:nvPicPr>
          <p:cNvPr id="6" name="Рисунок 5">
            <a:extLst>
              <a:ext uri="{FF2B5EF4-FFF2-40B4-BE49-F238E27FC236}">
                <a16:creationId xmlns:a16="http://schemas.microsoft.com/office/drawing/2014/main" id="{1A0A7E50-50A3-EF4A-BF8A-2957F3016B07}"/>
              </a:ext>
            </a:extLst>
          </p:cNvPr>
          <p:cNvPicPr>
            <a:picLocks noChangeAspect="1"/>
          </p:cNvPicPr>
          <p:nvPr/>
        </p:nvPicPr>
        <p:blipFill>
          <a:blip r:embed="rId2"/>
          <a:stretch>
            <a:fillRect/>
          </a:stretch>
        </p:blipFill>
        <p:spPr>
          <a:xfrm>
            <a:off x="5374029" y="134842"/>
            <a:ext cx="6629400" cy="6375400"/>
          </a:xfrm>
          <a:prstGeom prst="rect">
            <a:avLst/>
          </a:prstGeom>
        </p:spPr>
      </p:pic>
    </p:spTree>
    <p:extLst>
      <p:ext uri="{BB962C8B-B14F-4D97-AF65-F5344CB8AC3E}">
        <p14:creationId xmlns:p14="http://schemas.microsoft.com/office/powerpoint/2010/main" val="3183032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CADA0AE7-43FF-A74E-AEA8-94E98F4F34D0}"/>
              </a:ext>
            </a:extLst>
          </p:cNvPr>
          <p:cNvPicPr>
            <a:picLocks noChangeAspect="1"/>
          </p:cNvPicPr>
          <p:nvPr/>
        </p:nvPicPr>
        <p:blipFill>
          <a:blip r:embed="rId2"/>
          <a:stretch>
            <a:fillRect/>
          </a:stretch>
        </p:blipFill>
        <p:spPr>
          <a:xfrm>
            <a:off x="5716777" y="318564"/>
            <a:ext cx="3245498" cy="6539436"/>
          </a:xfrm>
          <a:prstGeom prst="rect">
            <a:avLst/>
          </a:prstGeom>
        </p:spPr>
      </p:pic>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4. </a:t>
            </a:r>
            <a:r>
              <a:rPr lang="en-US" sz="2400"/>
              <a:t>INDIA</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600201" y="4998937"/>
            <a:ext cx="2592703" cy="1200329"/>
          </a:xfrm>
          <a:prstGeom prst="rect">
            <a:avLst/>
          </a:prstGeom>
          <a:noFill/>
        </p:spPr>
        <p:txBody>
          <a:bodyPr wrap="square" rtlCol="0">
            <a:spAutoFit/>
          </a:bodyPr>
          <a:lstStyle/>
          <a:p>
            <a:r>
              <a:rPr lang="en-US" sz="2400"/>
              <a:t>Scapolite</a:t>
            </a:r>
          </a:p>
          <a:p>
            <a:r>
              <a:rPr lang="en-US" sz="2400"/>
              <a:t>199.9 carats</a:t>
            </a:r>
          </a:p>
          <a:p>
            <a:r>
              <a:rPr lang="en-US" sz="2400"/>
              <a:t>205 facets</a:t>
            </a:r>
            <a:endParaRPr lang="ru-RU" sz="2400"/>
          </a:p>
        </p:txBody>
      </p:sp>
      <p:sp>
        <p:nvSpPr>
          <p:cNvPr id="8" name="TextBox 7">
            <a:extLst>
              <a:ext uri="{FF2B5EF4-FFF2-40B4-BE49-F238E27FC236}">
                <a16:creationId xmlns:a16="http://schemas.microsoft.com/office/drawing/2014/main" id="{6895AE8C-217A-4747-96FA-510CF2BC2D9D}"/>
              </a:ext>
            </a:extLst>
          </p:cNvPr>
          <p:cNvSpPr txBox="1"/>
          <p:nvPr/>
        </p:nvSpPr>
        <p:spPr>
          <a:xfrm>
            <a:off x="465291" y="3588550"/>
            <a:ext cx="4537147" cy="830997"/>
          </a:xfrm>
          <a:prstGeom prst="rect">
            <a:avLst/>
          </a:prstGeom>
          <a:noFill/>
        </p:spPr>
        <p:txBody>
          <a:bodyPr wrap="square" rtlCol="0">
            <a:spAutoFit/>
          </a:bodyPr>
          <a:lstStyle/>
          <a:p>
            <a:r>
              <a:rPr lang="en-US" sz="2400"/>
              <a:t>“HEART AND ESSENCE”</a:t>
            </a:r>
          </a:p>
          <a:p>
            <a:r>
              <a:rPr lang="en-US" sz="2400"/>
              <a:t>Photo:  Arjuna </a:t>
            </a:r>
            <a:r>
              <a:rPr lang="en-US" sz="2400" err="1"/>
              <a:t>Irsutti</a:t>
            </a:r>
            <a:endParaRPr lang="ru-RU" sz="2400"/>
          </a:p>
        </p:txBody>
      </p:sp>
      <p:pic>
        <p:nvPicPr>
          <p:cNvPr id="14" name="Рисунок 13">
            <a:extLst>
              <a:ext uri="{FF2B5EF4-FFF2-40B4-BE49-F238E27FC236}">
                <a16:creationId xmlns:a16="http://schemas.microsoft.com/office/drawing/2014/main" id="{A62C2882-3800-6B40-8632-16E0209F5FCD}"/>
              </a:ext>
            </a:extLst>
          </p:cNvPr>
          <p:cNvPicPr>
            <a:picLocks noChangeAspect="1"/>
          </p:cNvPicPr>
          <p:nvPr/>
        </p:nvPicPr>
        <p:blipFill>
          <a:blip r:embed="rId3"/>
          <a:stretch>
            <a:fillRect/>
          </a:stretch>
        </p:blipFill>
        <p:spPr>
          <a:xfrm>
            <a:off x="5917126" y="4210306"/>
            <a:ext cx="2844800" cy="1993900"/>
          </a:xfrm>
          <a:prstGeom prst="rect">
            <a:avLst/>
          </a:prstGeom>
        </p:spPr>
      </p:pic>
      <p:pic>
        <p:nvPicPr>
          <p:cNvPr id="18" name="Рисунок 17">
            <a:extLst>
              <a:ext uri="{FF2B5EF4-FFF2-40B4-BE49-F238E27FC236}">
                <a16:creationId xmlns:a16="http://schemas.microsoft.com/office/drawing/2014/main" id="{E2913CCC-5917-3B45-A95A-83E85089212D}"/>
              </a:ext>
            </a:extLst>
          </p:cNvPr>
          <p:cNvPicPr>
            <a:picLocks noChangeAspect="1"/>
          </p:cNvPicPr>
          <p:nvPr/>
        </p:nvPicPr>
        <p:blipFill>
          <a:blip r:embed="rId4"/>
          <a:stretch>
            <a:fillRect/>
          </a:stretch>
        </p:blipFill>
        <p:spPr>
          <a:xfrm>
            <a:off x="9094465" y="560674"/>
            <a:ext cx="2844800" cy="2768600"/>
          </a:xfrm>
          <a:prstGeom prst="rect">
            <a:avLst/>
          </a:prstGeom>
        </p:spPr>
      </p:pic>
      <p:pic>
        <p:nvPicPr>
          <p:cNvPr id="20" name="Рисунок 19">
            <a:extLst>
              <a:ext uri="{FF2B5EF4-FFF2-40B4-BE49-F238E27FC236}">
                <a16:creationId xmlns:a16="http://schemas.microsoft.com/office/drawing/2014/main" id="{A28D9E78-0713-0443-A736-F98EBA7A7290}"/>
              </a:ext>
            </a:extLst>
          </p:cNvPr>
          <p:cNvPicPr>
            <a:picLocks noChangeAspect="1"/>
          </p:cNvPicPr>
          <p:nvPr/>
        </p:nvPicPr>
        <p:blipFill>
          <a:blip r:embed="rId5"/>
          <a:stretch>
            <a:fillRect/>
          </a:stretch>
        </p:blipFill>
        <p:spPr>
          <a:xfrm>
            <a:off x="9094465" y="3540760"/>
            <a:ext cx="2844800" cy="2717800"/>
          </a:xfrm>
          <a:prstGeom prst="rect">
            <a:avLst/>
          </a:prstGeom>
        </p:spPr>
      </p:pic>
    </p:spTree>
    <p:extLst>
      <p:ext uri="{BB962C8B-B14F-4D97-AF65-F5344CB8AC3E}">
        <p14:creationId xmlns:p14="http://schemas.microsoft.com/office/powerpoint/2010/main" val="1467926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5. FRANCE</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465288" y="4296785"/>
            <a:ext cx="4537147" cy="1938992"/>
          </a:xfrm>
          <a:prstGeom prst="rect">
            <a:avLst/>
          </a:prstGeom>
          <a:noFill/>
        </p:spPr>
        <p:txBody>
          <a:bodyPr wrap="square" rtlCol="0">
            <a:spAutoFit/>
          </a:bodyPr>
          <a:lstStyle/>
          <a:p>
            <a:r>
              <a:rPr lang="en-US" sz="2400"/>
              <a:t>«History teaches us how fragile our heritage could be: what had been created and kept by centuries might be damaged or even destroyed in a matter of hours…</a:t>
            </a:r>
            <a:r>
              <a:rPr lang="ru-RU" sz="2400"/>
              <a:t>» </a:t>
            </a:r>
          </a:p>
        </p:txBody>
      </p:sp>
      <p:sp>
        <p:nvSpPr>
          <p:cNvPr id="8" name="TextBox 7">
            <a:extLst>
              <a:ext uri="{FF2B5EF4-FFF2-40B4-BE49-F238E27FC236}">
                <a16:creationId xmlns:a16="http://schemas.microsoft.com/office/drawing/2014/main" id="{6895AE8C-217A-4747-96FA-510CF2BC2D9D}"/>
              </a:ext>
            </a:extLst>
          </p:cNvPr>
          <p:cNvSpPr txBox="1"/>
          <p:nvPr/>
        </p:nvSpPr>
        <p:spPr>
          <a:xfrm>
            <a:off x="465288" y="3515193"/>
            <a:ext cx="4537147" cy="461665"/>
          </a:xfrm>
          <a:prstGeom prst="rect">
            <a:avLst/>
          </a:prstGeom>
          <a:noFill/>
        </p:spPr>
        <p:txBody>
          <a:bodyPr wrap="square" rtlCol="0">
            <a:spAutoFit/>
          </a:bodyPr>
          <a:lstStyle/>
          <a:p>
            <a:r>
              <a:rPr lang="en-US" sz="2400"/>
              <a:t>“FRAGILITY OF THE ETERNAL”</a:t>
            </a:r>
            <a:endParaRPr lang="ru-RU" sz="2400"/>
          </a:p>
        </p:txBody>
      </p:sp>
      <p:pic>
        <p:nvPicPr>
          <p:cNvPr id="6" name="Рисунок 5">
            <a:extLst>
              <a:ext uri="{FF2B5EF4-FFF2-40B4-BE49-F238E27FC236}">
                <a16:creationId xmlns:a16="http://schemas.microsoft.com/office/drawing/2014/main" id="{44C2556C-640A-3141-88B6-1026DA5E1E49}"/>
              </a:ext>
            </a:extLst>
          </p:cNvPr>
          <p:cNvPicPr>
            <a:picLocks noChangeAspect="1"/>
          </p:cNvPicPr>
          <p:nvPr/>
        </p:nvPicPr>
        <p:blipFill>
          <a:blip r:embed="rId2"/>
          <a:stretch>
            <a:fillRect/>
          </a:stretch>
        </p:blipFill>
        <p:spPr>
          <a:xfrm>
            <a:off x="5631003" y="0"/>
            <a:ext cx="6184900" cy="6858000"/>
          </a:xfrm>
          <a:prstGeom prst="rect">
            <a:avLst/>
          </a:prstGeom>
        </p:spPr>
      </p:pic>
    </p:spTree>
    <p:extLst>
      <p:ext uri="{BB962C8B-B14F-4D97-AF65-F5344CB8AC3E}">
        <p14:creationId xmlns:p14="http://schemas.microsoft.com/office/powerpoint/2010/main" val="3107417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8C6A05EA-A6CC-3543-9BCE-E8A4B38DE69D}"/>
              </a:ext>
            </a:extLst>
          </p:cNvPr>
          <p:cNvPicPr>
            <a:picLocks noChangeAspect="1"/>
          </p:cNvPicPr>
          <p:nvPr/>
        </p:nvPicPr>
        <p:blipFill>
          <a:blip r:embed="rId2"/>
          <a:stretch>
            <a:fillRect/>
          </a:stretch>
        </p:blipFill>
        <p:spPr>
          <a:xfrm>
            <a:off x="5676089" y="398322"/>
            <a:ext cx="3187700" cy="6375400"/>
          </a:xfrm>
          <a:prstGeom prst="rect">
            <a:avLst/>
          </a:prstGeom>
        </p:spPr>
      </p:pic>
      <p:sp>
        <p:nvSpPr>
          <p:cNvPr id="2" name="Заголовок 1">
            <a:extLst>
              <a:ext uri="{FF2B5EF4-FFF2-40B4-BE49-F238E27FC236}">
                <a16:creationId xmlns:a16="http://schemas.microsoft.com/office/drawing/2014/main" id="{B2636AFC-3131-A244-B732-7539BDC87E36}"/>
              </a:ext>
            </a:extLst>
          </p:cNvPr>
          <p:cNvSpPr>
            <a:spLocks noGrp="1"/>
          </p:cNvSpPr>
          <p:nvPr>
            <p:ph type="title"/>
          </p:nvPr>
        </p:nvSpPr>
        <p:spPr>
          <a:xfrm>
            <a:off x="465291" y="200195"/>
            <a:ext cx="4669337" cy="1388762"/>
          </a:xfrm>
          <a:noFill/>
        </p:spPr>
        <p:txBody>
          <a:bodyPr>
            <a:normAutofit/>
          </a:bodyPr>
          <a:lstStyle/>
          <a:p>
            <a:pPr>
              <a:lnSpc>
                <a:spcPct val="100000"/>
              </a:lnSpc>
              <a:spcBef>
                <a:spcPts val="600"/>
              </a:spcBef>
            </a:pPr>
            <a:r>
              <a:rPr lang="en-US" sz="2400" b="1"/>
              <a:t>World heritage</a:t>
            </a:r>
            <a:br>
              <a:rPr lang="en-US" sz="2400" b="1"/>
            </a:br>
            <a:r>
              <a:rPr lang="en-US" sz="2400" b="1"/>
              <a:t>5. </a:t>
            </a:r>
            <a:r>
              <a:rPr lang="en-US" sz="2400"/>
              <a:t>FRANCE</a:t>
            </a:r>
            <a:endParaRPr lang="ru-RU" sz="2400" b="1"/>
          </a:p>
        </p:txBody>
      </p:sp>
      <p:sp>
        <p:nvSpPr>
          <p:cNvPr id="7" name="TextBox 6">
            <a:extLst>
              <a:ext uri="{FF2B5EF4-FFF2-40B4-BE49-F238E27FC236}">
                <a16:creationId xmlns:a16="http://schemas.microsoft.com/office/drawing/2014/main" id="{5979DC46-6985-6C42-A9CF-85CA29E19620}"/>
              </a:ext>
            </a:extLst>
          </p:cNvPr>
          <p:cNvSpPr txBox="1"/>
          <p:nvPr/>
        </p:nvSpPr>
        <p:spPr>
          <a:xfrm>
            <a:off x="600201" y="4998937"/>
            <a:ext cx="4001779" cy="1200329"/>
          </a:xfrm>
          <a:prstGeom prst="rect">
            <a:avLst/>
          </a:prstGeom>
          <a:noFill/>
        </p:spPr>
        <p:txBody>
          <a:bodyPr wrap="square" rtlCol="0">
            <a:spAutoFit/>
          </a:bodyPr>
          <a:lstStyle/>
          <a:p>
            <a:r>
              <a:rPr lang="en-US" sz="2400"/>
              <a:t>Cubic Zirconia (synthetic)</a:t>
            </a:r>
          </a:p>
          <a:p>
            <a:r>
              <a:rPr lang="en-US" sz="2400"/>
              <a:t>427 carats</a:t>
            </a:r>
          </a:p>
          <a:p>
            <a:r>
              <a:rPr lang="en-US" sz="2400"/>
              <a:t>860 facets</a:t>
            </a:r>
            <a:endParaRPr lang="ru-RU" sz="2400"/>
          </a:p>
        </p:txBody>
      </p:sp>
      <p:sp>
        <p:nvSpPr>
          <p:cNvPr id="8" name="TextBox 7">
            <a:extLst>
              <a:ext uri="{FF2B5EF4-FFF2-40B4-BE49-F238E27FC236}">
                <a16:creationId xmlns:a16="http://schemas.microsoft.com/office/drawing/2014/main" id="{6895AE8C-217A-4747-96FA-510CF2BC2D9D}"/>
              </a:ext>
            </a:extLst>
          </p:cNvPr>
          <p:cNvSpPr txBox="1"/>
          <p:nvPr/>
        </p:nvSpPr>
        <p:spPr>
          <a:xfrm>
            <a:off x="465291" y="3588550"/>
            <a:ext cx="4537147" cy="830997"/>
          </a:xfrm>
          <a:prstGeom prst="rect">
            <a:avLst/>
          </a:prstGeom>
          <a:noFill/>
        </p:spPr>
        <p:txBody>
          <a:bodyPr wrap="square" rtlCol="0">
            <a:spAutoFit/>
          </a:bodyPr>
          <a:lstStyle/>
          <a:p>
            <a:r>
              <a:rPr lang="en-US" sz="2400"/>
              <a:t>“FRAGILITY OF THE ETERNAL”</a:t>
            </a:r>
          </a:p>
          <a:p>
            <a:r>
              <a:rPr lang="en-US" sz="2400"/>
              <a:t>Photo:  Dmitry </a:t>
            </a:r>
            <a:r>
              <a:rPr lang="en-US" sz="2400" err="1"/>
              <a:t>Stolyarevich</a:t>
            </a:r>
            <a:endParaRPr lang="ru-RU" sz="2400"/>
          </a:p>
        </p:txBody>
      </p:sp>
      <p:pic>
        <p:nvPicPr>
          <p:cNvPr id="14" name="Рисунок 13">
            <a:extLst>
              <a:ext uri="{FF2B5EF4-FFF2-40B4-BE49-F238E27FC236}">
                <a16:creationId xmlns:a16="http://schemas.microsoft.com/office/drawing/2014/main" id="{3A58361D-D1B2-344F-B479-0FDE86A1B400}"/>
              </a:ext>
            </a:extLst>
          </p:cNvPr>
          <p:cNvPicPr>
            <a:picLocks noChangeAspect="1"/>
          </p:cNvPicPr>
          <p:nvPr/>
        </p:nvPicPr>
        <p:blipFill>
          <a:blip r:embed="rId3"/>
          <a:stretch>
            <a:fillRect/>
          </a:stretch>
        </p:blipFill>
        <p:spPr>
          <a:xfrm>
            <a:off x="5841189" y="4241010"/>
            <a:ext cx="2857500" cy="2006600"/>
          </a:xfrm>
          <a:prstGeom prst="rect">
            <a:avLst/>
          </a:prstGeom>
        </p:spPr>
      </p:pic>
      <p:pic>
        <p:nvPicPr>
          <p:cNvPr id="18" name="Рисунок 17">
            <a:extLst>
              <a:ext uri="{FF2B5EF4-FFF2-40B4-BE49-F238E27FC236}">
                <a16:creationId xmlns:a16="http://schemas.microsoft.com/office/drawing/2014/main" id="{FF538360-873D-BB42-BF8A-A7126F2F0C87}"/>
              </a:ext>
            </a:extLst>
          </p:cNvPr>
          <p:cNvPicPr>
            <a:picLocks noChangeAspect="1"/>
          </p:cNvPicPr>
          <p:nvPr/>
        </p:nvPicPr>
        <p:blipFill>
          <a:blip r:embed="rId4"/>
          <a:stretch>
            <a:fillRect/>
          </a:stretch>
        </p:blipFill>
        <p:spPr>
          <a:xfrm>
            <a:off x="9094463" y="571604"/>
            <a:ext cx="2844800" cy="2806700"/>
          </a:xfrm>
          <a:prstGeom prst="rect">
            <a:avLst/>
          </a:prstGeom>
        </p:spPr>
      </p:pic>
      <p:pic>
        <p:nvPicPr>
          <p:cNvPr id="20" name="Рисунок 19">
            <a:extLst>
              <a:ext uri="{FF2B5EF4-FFF2-40B4-BE49-F238E27FC236}">
                <a16:creationId xmlns:a16="http://schemas.microsoft.com/office/drawing/2014/main" id="{D17F375B-8D6F-4643-9337-95F598CC46B3}"/>
              </a:ext>
            </a:extLst>
          </p:cNvPr>
          <p:cNvPicPr>
            <a:picLocks noChangeAspect="1"/>
          </p:cNvPicPr>
          <p:nvPr/>
        </p:nvPicPr>
        <p:blipFill>
          <a:blip r:embed="rId5"/>
          <a:stretch>
            <a:fillRect/>
          </a:stretch>
        </p:blipFill>
        <p:spPr>
          <a:xfrm>
            <a:off x="9094463" y="3589237"/>
            <a:ext cx="2844800" cy="2819400"/>
          </a:xfrm>
          <a:prstGeom prst="rect">
            <a:avLst/>
          </a:prstGeom>
        </p:spPr>
      </p:pic>
    </p:spTree>
    <p:extLst>
      <p:ext uri="{BB962C8B-B14F-4D97-AF65-F5344CB8AC3E}">
        <p14:creationId xmlns:p14="http://schemas.microsoft.com/office/powerpoint/2010/main" val="2559813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DD1ED8-7599-634F-BACE-5F711A295229}"/>
              </a:ext>
            </a:extLst>
          </p:cNvPr>
          <p:cNvSpPr>
            <a:spLocks noGrp="1"/>
          </p:cNvSpPr>
          <p:nvPr>
            <p:ph type="ctrTitle"/>
          </p:nvPr>
        </p:nvSpPr>
        <p:spPr>
          <a:xfrm>
            <a:off x="1600200" y="2096458"/>
            <a:ext cx="8991600" cy="1645920"/>
          </a:xfrm>
        </p:spPr>
        <p:txBody>
          <a:bodyPr/>
          <a:lstStyle/>
          <a:p>
            <a:r>
              <a:rPr lang="en-US" b="1" dirty="0">
                <a:solidFill>
                  <a:schemeClr val="accent2"/>
                </a:solidFill>
              </a:rPr>
              <a:t>Thanks for your attention!</a:t>
            </a:r>
            <a:endParaRPr lang="ru-RU" b="1" dirty="0">
              <a:solidFill>
                <a:schemeClr val="accent2"/>
              </a:solidFill>
            </a:endParaRPr>
          </a:p>
        </p:txBody>
      </p:sp>
      <p:sp>
        <p:nvSpPr>
          <p:cNvPr id="3" name="Подзаголовок 2">
            <a:extLst>
              <a:ext uri="{FF2B5EF4-FFF2-40B4-BE49-F238E27FC236}">
                <a16:creationId xmlns:a16="http://schemas.microsoft.com/office/drawing/2014/main" id="{4FDEC9AB-5881-8C4B-A607-EFB112F604E1}"/>
              </a:ext>
            </a:extLst>
          </p:cNvPr>
          <p:cNvSpPr>
            <a:spLocks noGrp="1"/>
          </p:cNvSpPr>
          <p:nvPr>
            <p:ph type="subTitle" idx="1"/>
          </p:nvPr>
        </p:nvSpPr>
        <p:spPr>
          <a:xfrm>
            <a:off x="3501184" y="4640927"/>
            <a:ext cx="5189632" cy="1239894"/>
          </a:xfrm>
        </p:spPr>
        <p:txBody>
          <a:bodyPr>
            <a:normAutofit/>
          </a:bodyPr>
          <a:lstStyle/>
          <a:p>
            <a:r>
              <a:rPr lang="en-US" sz="2400" b="1" dirty="0"/>
              <a:t>E-mail:   vtuzlukov@hotmail.com</a:t>
            </a:r>
          </a:p>
          <a:p>
            <a:r>
              <a:rPr lang="en-US" sz="2400" b="1" dirty="0"/>
              <a:t>Whatsapp:  +7 926 732 0799</a:t>
            </a:r>
            <a:endParaRPr lang="ru-RU" sz="2400" b="1" dirty="0"/>
          </a:p>
        </p:txBody>
      </p:sp>
    </p:spTree>
    <p:extLst>
      <p:ext uri="{BB962C8B-B14F-4D97-AF65-F5344CB8AC3E}">
        <p14:creationId xmlns:p14="http://schemas.microsoft.com/office/powerpoint/2010/main" val="2937854309"/>
      </p:ext>
    </p:extLst>
  </p:cSld>
  <p:clrMapOvr>
    <a:masterClrMapping/>
  </p:clrMapOvr>
</p:sld>
</file>

<file path=ppt/theme/theme1.xml><?xml version="1.0" encoding="utf-8"?>
<a:theme xmlns:a="http://schemas.openxmlformats.org/drawingml/2006/main" name="Посылка">
  <a:themeElements>
    <a:clrScheme name="Посылка">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Посылка">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Посылка">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docProps/app.xml><?xml version="1.0" encoding="utf-8"?>
<Properties xmlns="http://schemas.openxmlformats.org/officeDocument/2006/extended-properties" xmlns:vt="http://schemas.openxmlformats.org/officeDocument/2006/docPropsVTypes">
  <Template>{E63B8219-85F5-8C4E-AC9E-25A8667741E1}tf10001120</Template>
  <TotalTime>360</TotalTime>
  <Words>601</Words>
  <Application>Microsoft Macintosh PowerPoint</Application>
  <PresentationFormat>Широкоэкранный</PresentationFormat>
  <Paragraphs>72</Paragraphs>
  <Slides>21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21</vt:i4>
      </vt:variant>
    </vt:vector>
  </HeadingPairs>
  <TitlesOfParts>
    <vt:vector size="25" baseType="lpstr">
      <vt:lpstr>Arial</vt:lpstr>
      <vt:lpstr>Corbel</vt:lpstr>
      <vt:lpstr>Gill Sans MT</vt:lpstr>
      <vt:lpstr>Посылка</vt:lpstr>
      <vt:lpstr>THE WORLD HERITAGE</vt:lpstr>
      <vt:lpstr>Beginning. “Philosophical stone” collection</vt:lpstr>
      <vt:lpstr>Beginning. “Philosophical stone” collection</vt:lpstr>
      <vt:lpstr>Next step. 7 summits (religions)</vt:lpstr>
      <vt:lpstr>New project. World heritage</vt:lpstr>
      <vt:lpstr>World heritage Introduction</vt:lpstr>
      <vt:lpstr>World heritage Introduction</vt:lpstr>
      <vt:lpstr>World heritage Introduction</vt:lpstr>
      <vt:lpstr>World heritage Introduction</vt:lpstr>
      <vt:lpstr>World heritage Introduction</vt:lpstr>
      <vt:lpstr>World heritage 1. China</vt:lpstr>
      <vt:lpstr>World heritage 1. China</vt:lpstr>
      <vt:lpstr>World heritage 2. japan</vt:lpstr>
      <vt:lpstr>World heritage 2. JAPAN</vt:lpstr>
      <vt:lpstr>World heritage 3. TIBET</vt:lpstr>
      <vt:lpstr>World heritage 3. TIBET</vt:lpstr>
      <vt:lpstr>World heritage 4. INDIA</vt:lpstr>
      <vt:lpstr>World heritage 4. INDIA</vt:lpstr>
      <vt:lpstr>World heritage 5. FRANCE</vt:lpstr>
      <vt:lpstr>World heritage 5. FRANCE</vt:lpstr>
      <vt:lpstr>Thanks for your attention!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HERITAGE</dc:title>
  <dc:creator>Victor Tuzlukov</dc:creator>
  <cp:lastModifiedBy>Victor Tuzlukov</cp:lastModifiedBy>
  <cp:revision>29</cp:revision>
  <dcterms:created xsi:type="dcterms:W3CDTF">2019-10-20T18:42:04Z</dcterms:created>
  <dcterms:modified xsi:type="dcterms:W3CDTF">2019-10-25T09:34:38Z</dcterms:modified>
</cp:coreProperties>
</file>