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wdp" ContentType="image/vnd.ms-photo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6" r:id="rId1"/>
  </p:sldMasterIdLst>
  <p:notesMasterIdLst>
    <p:notesMasterId r:id="rId18"/>
  </p:notesMasterIdLst>
  <p:sldIdLst>
    <p:sldId id="352" r:id="rId2"/>
    <p:sldId id="375" r:id="rId3"/>
    <p:sldId id="380" r:id="rId4"/>
    <p:sldId id="389" r:id="rId5"/>
    <p:sldId id="390" r:id="rId6"/>
    <p:sldId id="391" r:id="rId7"/>
    <p:sldId id="394" r:id="rId8"/>
    <p:sldId id="381" r:id="rId9"/>
    <p:sldId id="382" r:id="rId10"/>
    <p:sldId id="383" r:id="rId11"/>
    <p:sldId id="386" r:id="rId12"/>
    <p:sldId id="395" r:id="rId13"/>
    <p:sldId id="384" r:id="rId14"/>
    <p:sldId id="387" r:id="rId15"/>
    <p:sldId id="388" r:id="rId16"/>
    <p:sldId id="393" r:id="rId17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www.intercambiosvirtuales.org" initials="w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261" autoAdjust="0"/>
    <p:restoredTop sz="94660"/>
  </p:normalViewPr>
  <p:slideViewPr>
    <p:cSldViewPr>
      <p:cViewPr varScale="1">
        <p:scale>
          <a:sx n="103" d="100"/>
          <a:sy n="103" d="100"/>
        </p:scale>
        <p:origin x="176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F8B5C4-E5F6-4DE9-A87C-9E4538A036C1}" type="datetimeFigureOut">
              <a:rPr lang="es-ES" smtClean="0"/>
              <a:pPr/>
              <a:t>15/1/18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8C8A48-9F6F-400F-943B-A23C463442D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44737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Triángulo isósceles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C6789A4-6280-45F8-B644-6697858937E4}" type="datetimeFigureOut">
              <a:rPr lang="es-ES" smtClean="0"/>
              <a:pPr/>
              <a:t>15/1/18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57806"/>
          </a:xfrm>
        </p:spPr>
        <p:txBody>
          <a:bodyPr/>
          <a:lstStyle/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72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dirty="0" smtClean="0"/>
              <a:t>Haga clic para modificar el estilo de texto del patrón</a:t>
            </a:r>
          </a:p>
          <a:p>
            <a:pPr lvl="1" eaLnBrk="1" latinLnBrk="0" hangingPunct="1"/>
            <a:r>
              <a:rPr lang="es-ES" dirty="0" smtClean="0"/>
              <a:t>Segundo nivel</a:t>
            </a:r>
          </a:p>
          <a:p>
            <a:pPr lvl="2" eaLnBrk="1" latinLnBrk="0" hangingPunct="1"/>
            <a:r>
              <a:rPr lang="es-ES" dirty="0" smtClean="0"/>
              <a:t>Tercer nivel</a:t>
            </a:r>
          </a:p>
          <a:p>
            <a:pPr lvl="3" eaLnBrk="1" latinLnBrk="0" hangingPunct="1"/>
            <a:r>
              <a:rPr lang="es-ES" dirty="0" smtClean="0"/>
              <a:t>Cuarto nivel</a:t>
            </a:r>
          </a:p>
          <a:p>
            <a:pPr lvl="4" eaLnBrk="1" latinLnBrk="0" hangingPunct="1"/>
            <a:r>
              <a:rPr lang="es-ES" dirty="0" smtClean="0"/>
              <a:t>Quinto nivel</a:t>
            </a:r>
            <a:endParaRPr kumimoji="0" lang="en-US" dirty="0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C6789A4-6280-45F8-B644-6697858937E4}" type="datetimeFigureOut">
              <a:rPr lang="es-ES" smtClean="0"/>
              <a:pPr/>
              <a:t>15/1/18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riángulo rectángulo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Triángulo isósceles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C6789A4-6280-45F8-B644-6697858937E4}" type="datetimeFigureOut">
              <a:rPr lang="es-ES" smtClean="0"/>
              <a:pPr/>
              <a:t>15/1/18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  <p:cxnSp>
        <p:nvCxnSpPr>
          <p:cNvPr id="11" name="10 Conector recto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Conector recto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C6789A4-6280-45F8-B644-6697858937E4}" type="datetimeFigureOut">
              <a:rPr lang="es-ES" smtClean="0"/>
              <a:pPr/>
              <a:t>15/1/18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C6789A4-6280-45F8-B644-6697858937E4}" type="datetimeFigureOut">
              <a:rPr lang="es-ES" smtClean="0"/>
              <a:pPr/>
              <a:t>15/1/18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789A4-6280-45F8-B644-6697858937E4}" type="datetimeFigureOut">
              <a:rPr lang="es-ES" smtClean="0"/>
              <a:pPr/>
              <a:t>15/1/18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C6789A4-6280-45F8-B644-6697858937E4}" type="datetimeFigureOut">
              <a:rPr lang="es-ES" smtClean="0"/>
              <a:pPr/>
              <a:t>15/1/18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C6789A4-6280-45F8-B644-6697858937E4}" type="datetimeFigureOut">
              <a:rPr lang="es-ES" smtClean="0"/>
              <a:pPr/>
              <a:t>15/1/18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C6789A4-6280-45F8-B644-6697858937E4}" type="datetimeFigureOut">
              <a:rPr lang="es-ES" smtClean="0"/>
              <a:pPr/>
              <a:t>15/1/18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789A4-6280-45F8-B644-6697858937E4}" type="datetimeFigureOut">
              <a:rPr lang="es-ES" smtClean="0"/>
              <a:pPr/>
              <a:t>15/1/18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6789A4-6280-45F8-B644-6697858937E4}" type="datetimeFigureOut">
              <a:rPr lang="es-ES" smtClean="0"/>
              <a:pPr/>
              <a:t>15/1/18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Triángulo rectángulo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Conector recto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Conector recto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C6789A4-6280-45F8-B644-6697858937E4}" type="datetimeFigureOut">
              <a:rPr lang="es-ES" smtClean="0"/>
              <a:pPr/>
              <a:t>15/1/18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486F731E-63D6-4AC4-81A0-D4540D39196D}" type="slidenum">
              <a:rPr lang="es-ES" smtClean="0"/>
              <a:pPr/>
              <a:t>‹#›</a:t>
            </a:fld>
            <a:endParaRPr lang="es-E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3.png"/><Relationship Id="rId5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4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5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6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7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8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1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4" Type="http://schemas.openxmlformats.org/officeDocument/2006/relationships/image" Target="../media/image21.jp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s-ES" sz="3600" dirty="0" smtClean="0"/>
              <a:t>Victor Tuzlukov</a:t>
            </a:r>
            <a:endParaRPr lang="es-ES" sz="3600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6256" y="404664"/>
            <a:ext cx="1665540" cy="1046172"/>
          </a:xfrm>
          <a:prstGeom prst="rect">
            <a:avLst/>
          </a:prstGeom>
        </p:spPr>
      </p:pic>
      <p:pic>
        <p:nvPicPr>
          <p:cNvPr id="10" name="Picture 20" descr="лог_ГИЛЬДИЯ ОГРАНЩИКОВ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37112"/>
            <a:ext cx="1274299" cy="854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24"/>
          <p:cNvSpPr>
            <a:spLocks noChangeArrowheads="1"/>
          </p:cNvSpPr>
          <p:nvPr/>
        </p:nvSpPr>
        <p:spPr bwMode="auto">
          <a:xfrm>
            <a:off x="755576" y="5373216"/>
            <a:ext cx="148114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umimoji="1"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ru-RU" altLang="es-ES" sz="1600" dirty="0">
                <a:solidFill>
                  <a:schemeClr val="tx1">
                    <a:lumMod val="75000"/>
                  </a:schemeClr>
                </a:solidFill>
              </a:rPr>
              <a:t>Russian Faceters Guild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83568" y="1484784"/>
            <a:ext cx="80648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Appraisal specialties for gems with artistic and precision cut  </a:t>
            </a:r>
            <a:endParaRPr lang="ru-RU" sz="36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8675" y="2719061"/>
            <a:ext cx="4320480" cy="3929739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 prstMaterial="matte">
            <a:contourClr>
              <a:srgbClr val="0070C0"/>
            </a:contourClr>
          </a:sp3d>
        </p:spPr>
      </p:pic>
    </p:spTree>
    <p:extLst>
      <p:ext uri="{BB962C8B-B14F-4D97-AF65-F5344CB8AC3E}">
        <p14:creationId xmlns:p14="http://schemas.microsoft.com/office/powerpoint/2010/main" val="315745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pic>
        <p:nvPicPr>
          <p:cNvPr id="5" name="Изображение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1844824"/>
            <a:ext cx="8244408" cy="464674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Appraisal specialties for gems with artistic and precision cut  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</p:spTree>
    <p:extLst>
      <p:ext uri="{BB962C8B-B14F-4D97-AF65-F5344CB8AC3E}">
        <p14:creationId xmlns:p14="http://schemas.microsoft.com/office/powerpoint/2010/main" val="4285970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692696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Appraisal specialties for gems with artistic and precision cut  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260648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536" y="1700808"/>
            <a:ext cx="2808312" cy="2592288"/>
          </a:xfrm>
          <a:prstGeom prst="rect">
            <a:avLst/>
          </a:prstGeom>
        </p:spPr>
      </p:pic>
      <p:pic>
        <p:nvPicPr>
          <p:cNvPr id="9" name="Изображение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3848" y="2636912"/>
            <a:ext cx="3001267" cy="3132501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5115" y="3717032"/>
            <a:ext cx="287020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8558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620688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Appraisal specialties for gems with artistic and precision cut  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188640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pic>
        <p:nvPicPr>
          <p:cNvPr id="2" name="Изображение 1" descr="Grading shee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524440"/>
            <a:ext cx="7344816" cy="5129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708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764704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Appraisal specialties for gems with artistic and precision cut  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pic>
        <p:nvPicPr>
          <p:cNvPr id="4" name="Изображение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800" y="2012156"/>
            <a:ext cx="8788400" cy="37211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35696" y="5949280"/>
            <a:ext cx="50449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Cut Grading System: Cut Classes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674400" y="372360"/>
            <a:ext cx="4690864" cy="757806"/>
          </a:xfrm>
          <a:prstGeom prst="rect">
            <a:avLst/>
          </a:prstGeom>
        </p:spPr>
        <p:txBody>
          <a:bodyPr/>
          <a:lstStyle>
            <a:lvl1pPr marL="484632" algn="l" rtl="0" eaLnBrk="1" latinLnBrk="0" hangingPunct="1">
              <a:spcBef>
                <a:spcPct val="0"/>
              </a:spcBef>
              <a:buNone/>
              <a:defRPr kumimoji="0" sz="42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endParaRPr lang="es-ES" dirty="0"/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11560" y="323364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36096" y="4293096"/>
            <a:ext cx="3251161" cy="172354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Cut Grading System: </a:t>
            </a:r>
          </a:p>
          <a:p>
            <a:pPr>
              <a:spcBef>
                <a:spcPts val="1200"/>
              </a:spcBef>
            </a:pP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Author’s certificate </a:t>
            </a:r>
          </a:p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with cut quality </a:t>
            </a:r>
          </a:p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evaluation</a:t>
            </a:r>
            <a:endParaRPr lang="ru-RU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82376"/>
            <a:ext cx="4622800" cy="673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4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620688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Appraisal specialties for gems with artistic and precision cut  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188640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76256" y="2996952"/>
            <a:ext cx="18525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“SHIVA’S EYE”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Topaz,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36.12 </a:t>
            </a:r>
            <a:r>
              <a:rPr lang="en-US" sz="20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ct</a:t>
            </a:r>
            <a:endParaRPr lang="en-US" sz="20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20272" y="5877272"/>
            <a:ext cx="184485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Photo by </a:t>
            </a:r>
          </a:p>
          <a:p>
            <a:r>
              <a:rPr lang="en-US" sz="16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S.Pryanechnikov</a:t>
            </a:r>
            <a:endParaRPr lang="en-US" sz="1600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234" y="1504365"/>
            <a:ext cx="6337300" cy="501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229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620688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Appraisal specialties for gems with artistic and precision cut  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188640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236296" y="4077072"/>
            <a:ext cx="140372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</a:t>
            </a:r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hoto:</a:t>
            </a:r>
          </a:p>
          <a:p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Ekaterina </a:t>
            </a:r>
          </a:p>
          <a:p>
            <a:r>
              <a:rPr lang="en-US" sz="16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Finogenova</a:t>
            </a:r>
            <a:endParaRPr lang="en-US" sz="1600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5910371"/>
            <a:ext cx="626469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“SPROUT of the UNIVERSE”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algn="ctr"/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Aquamarine</a:t>
            </a:r>
            <a:r>
              <a:rPr lang="en-US" sz="24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12 </a:t>
            </a: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ct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12" y="1636690"/>
            <a:ext cx="6273800" cy="412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630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620688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Appraisal specialties for gems with artistic and precision cut  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188640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91680" y="6135687"/>
            <a:ext cx="50215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Gerd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and Patrick </a:t>
            </a: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Dreher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- FROG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88" y="1571186"/>
            <a:ext cx="7340600" cy="444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0794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476672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Appraisal specialties for gems with artistic and precision cut  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116632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36096" y="1484784"/>
            <a:ext cx="22236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Slava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Tulupov</a:t>
            </a:r>
            <a:endParaRPr lang="en-US" sz="24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“BALANCE”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36096" y="5589240"/>
            <a:ext cx="24213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Photo by </a:t>
            </a:r>
          </a:p>
          <a:p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Sergey </a:t>
            </a:r>
            <a:r>
              <a:rPr lang="en-US" sz="16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Pryanechnikov</a:t>
            </a:r>
            <a:endParaRPr lang="en-US" sz="1600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672" y="1285328"/>
            <a:ext cx="4003344" cy="5553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634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620688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Appraisal specialties for gems with artistic and precision cut  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188640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72200" y="1556792"/>
            <a:ext cx="2520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Sample of trash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636912"/>
            <a:ext cx="5626100" cy="3898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7579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620688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Appraisal specialties for gems with artistic and precision cut  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188640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372200" y="1556792"/>
            <a:ext cx="252028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Sample of trash-art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039" y="1470659"/>
            <a:ext cx="56134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3963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620688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Appraisal specialties for gems with artistic and precision cut  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188640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580112" y="1484784"/>
            <a:ext cx="230874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“WINNER”</a:t>
            </a:r>
          </a:p>
          <a:p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Kunzite, 200 </a:t>
            </a: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ct</a:t>
            </a:r>
            <a:endParaRPr lang="en-US" sz="24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en-US" sz="24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80312" y="5877272"/>
            <a:ext cx="141952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Photo by </a:t>
            </a:r>
          </a:p>
          <a:p>
            <a:r>
              <a:rPr lang="en-US" sz="16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Arjuna</a:t>
            </a:r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Irsutti</a:t>
            </a:r>
            <a:endParaRPr lang="en-US" sz="1600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580112" y="2492896"/>
            <a:ext cx="3312368" cy="3508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7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He </a:t>
            </a:r>
            <a:r>
              <a:rPr lang="en-US" sz="1700" i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standed</a:t>
            </a:r>
            <a:r>
              <a:rPr lang="en-US" sz="17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and looked at me – gracious and wise – and oceans of power and dignity splashed in his eyes, captivating me, dissolving me and taking away somewhere behind the limits of human self-actualization...  One time, at minute of weakness and discouragement, this look will flash again before me.  Look of the KING.</a:t>
            </a:r>
            <a:endParaRPr lang="ru-RU" sz="1700" i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28800"/>
            <a:ext cx="4737100" cy="496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710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620688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Appraisal specialties for gems with artistic and precision cut  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188640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pic>
        <p:nvPicPr>
          <p:cNvPr id="9" name="Imagen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377" y="1665957"/>
            <a:ext cx="7866063" cy="385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000000"/>
                </a:solidFill>
              </a14:hiddenFill>
            </a:ext>
            <a:ext uri="{91240B29-F687-4f45-9708-019B960494DF}">
              <a14:hiddenLine xmlns:a14="http://schemas.microsoft.com/office/drawing/2010/main" xmlns="" w="1">
                <a:solidFill>
                  <a:srgbClr val="FFFFFF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>
                      <a:alpha val="74997"/>
                    </a:srgbClr>
                  </a:outerShdw>
                </a:effectLst>
              </a14:hiddenEffects>
            </a:ext>
          </a:extLst>
        </p:spPr>
      </p:pic>
      <p:sp>
        <p:nvSpPr>
          <p:cNvPr id="10" name="Rectangle 2"/>
          <p:cNvSpPr>
            <a:spLocks noGrp="1" noChangeArrowheads="1"/>
          </p:cNvSpPr>
          <p:nvPr/>
        </p:nvSpPr>
        <p:spPr bwMode="auto">
          <a:xfrm>
            <a:off x="395536" y="5877272"/>
            <a:ext cx="8424936" cy="654968"/>
          </a:xfrm>
          <a:prstGeom prst="rect">
            <a:avLst/>
          </a:prstGeom>
          <a:noFill/>
          <a:ln>
            <a:noFill/>
          </a:ln>
          <a:effectLst>
            <a:outerShdw blurRad="63500" dist="12700" dir="2700000" algn="ctr" rotWithShape="0">
              <a:srgbClr val="000000">
                <a:alpha val="89999"/>
              </a:srgbClr>
            </a:outerShdw>
          </a:effectLst>
          <a:extLst>
            <a:ext uri="{FAA26D3D-D897-4be2-8F04-BA451C77F1D7}">
              <ma14:placeholderFlag xmlns:ma14="http://schemas.microsoft.com/office/mac/drawingml/2011/main" val="1"/>
            </a:ex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Century Gothic" charset="0"/>
                <a:ea typeface="ヒラギノ角ゴ Pro W3" charset="0"/>
                <a:cs typeface="ヒラギノ角ゴ Pro W3" charset="0"/>
              </a:defRPr>
            </a:lvl9pPr>
          </a:lstStyle>
          <a:p>
            <a:pPr algn="ctr">
              <a:defRPr/>
            </a:pPr>
            <a:r>
              <a:rPr kumimoji="0" lang="en-US" sz="23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Price categories in some image-making products (</a:t>
            </a:r>
            <a:r>
              <a:rPr kumimoji="0" lang="en-US" sz="23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roubles</a:t>
            </a:r>
            <a:r>
              <a:rPr kumimoji="0" lang="en-US" sz="23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75907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620688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Appraisal specialties for gems with artistic and precision cut  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188640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56176" y="3068960"/>
            <a:ext cx="2750310" cy="1754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“TOUCHING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of HURRICANE”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Green Quartz,</a:t>
            </a:r>
          </a:p>
          <a:p>
            <a:r>
              <a:rPr lang="en-U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73.71 </a:t>
            </a:r>
            <a:r>
              <a:rPr lang="en-US" sz="2000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ct</a:t>
            </a:r>
            <a:endParaRPr lang="en-US" sz="2000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>
              <a:spcBef>
                <a:spcPts val="1200"/>
              </a:spcBef>
            </a:pPr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(“Elements” collection)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372200" y="5877272"/>
            <a:ext cx="141952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Photo by </a:t>
            </a:r>
          </a:p>
          <a:p>
            <a:r>
              <a:rPr lang="en-US" sz="16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Arjuna</a:t>
            </a:r>
            <a:r>
              <a:rPr lang="en-US" sz="16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1600" i="1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Irsutti</a:t>
            </a:r>
            <a:endParaRPr lang="en-US" sz="1600" i="1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1556792"/>
            <a:ext cx="5613400" cy="508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48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alphaModFix amt="73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17000"/>
                    </a14:imgEffect>
                    <a14:imgEffect>
                      <a14:saturation sat="91000"/>
                    </a14:imgEffect>
                    <a14:imgEffect>
                      <a14:brightnessContrast bright="4000" contrast="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0766" y="404664"/>
            <a:ext cx="1261030" cy="7920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11560" y="620688"/>
            <a:ext cx="58326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Appraisal specialties for gems with artistic and precision cut  </a:t>
            </a:r>
            <a:endParaRPr lang="ru-RU" sz="2400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611560" y="260648"/>
            <a:ext cx="316835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000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Víctor </a:t>
            </a:r>
            <a:r>
              <a:rPr lang="es-ES" sz="2000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Tuzlukov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5616" y="6093296"/>
            <a:ext cx="45429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Thanks for your attention!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28184" y="3933056"/>
            <a:ext cx="2828531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Mail to:</a:t>
            </a:r>
          </a:p>
          <a:p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vtuzlukov@hotmail.com</a:t>
            </a:r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en-US" dirty="0" smtClean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r>
              <a:rPr lang="en-US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Facebook:</a:t>
            </a:r>
          </a:p>
          <a:p>
            <a:r>
              <a:rPr lang="en-US" dirty="0" err="1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Victor.Tuzlukov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118" y="1530940"/>
            <a:ext cx="5549900" cy="448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988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río">
  <a:themeElements>
    <a:clrScheme name="Módulo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Brí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Brío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1413</TotalTime>
  <Words>321</Words>
  <Application>Microsoft Macintosh PowerPoint</Application>
  <PresentationFormat>Экран (4:3)</PresentationFormat>
  <Paragraphs>73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2" baseType="lpstr">
      <vt:lpstr>Arial</vt:lpstr>
      <vt:lpstr>Calibri</vt:lpstr>
      <vt:lpstr>Century Gothic</vt:lpstr>
      <vt:lpstr>Verdana</vt:lpstr>
      <vt:lpstr>Wingdings 2</vt:lpstr>
      <vt:lpstr>Brío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www.intercambiosvirtuales.org</Company>
  <LinksUpToDate>false</LinksUpToDate>
  <SharedDoc>false</SharedDoc>
  <HyperlinksChanged>false</HyperlinksChanged>
  <AppVersion>15.0038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Técnicas avanzadas para el diseño y producción de nuevas tallas de gemas</dc:title>
  <dc:creator>Egor</dc:creator>
  <cp:lastModifiedBy>Victor Tuzlukov</cp:lastModifiedBy>
  <cp:revision>291</cp:revision>
  <dcterms:created xsi:type="dcterms:W3CDTF">2011-11-02T21:05:42Z</dcterms:created>
  <dcterms:modified xsi:type="dcterms:W3CDTF">2018-01-15T16:14:46Z</dcterms:modified>
</cp:coreProperties>
</file>