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72" r:id="rId4"/>
    <p:sldId id="271" r:id="rId5"/>
    <p:sldId id="270" r:id="rId6"/>
    <p:sldId id="273" r:id="rId7"/>
    <p:sldId id="274" r:id="rId8"/>
    <p:sldId id="275" r:id="rId9"/>
    <p:sldId id="27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0"/>
  </p:normalViewPr>
  <p:slideViewPr>
    <p:cSldViewPr snapToGrid="0" snapToObjects="1">
      <p:cViewPr varScale="1">
        <p:scale>
          <a:sx n="97" d="100"/>
          <a:sy n="97" d="100"/>
        </p:scale>
        <p:origin x="6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10/26/18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0933" y="1202267"/>
            <a:ext cx="6637867" cy="2845613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Engravers MT" charset="0"/>
                <a:ea typeface="Engravers MT" charset="0"/>
                <a:cs typeface="Engravers MT" charset="0"/>
              </a:rPr>
              <a:t>Precision and artistic cut:</a:t>
            </a:r>
            <a:br>
              <a:rPr lang="en-US" sz="3600" dirty="0" smtClean="0">
                <a:latin typeface="Engravers MT" charset="0"/>
                <a:ea typeface="Engravers MT" charset="0"/>
                <a:cs typeface="Engravers MT" charset="0"/>
              </a:rPr>
            </a:br>
            <a:r>
              <a:rPr lang="en-US" sz="3600" dirty="0" smtClean="0">
                <a:latin typeface="Engravers MT" charset="0"/>
                <a:ea typeface="Engravers MT" charset="0"/>
                <a:cs typeface="Engravers MT" charset="0"/>
              </a:rPr>
              <a:t>today and tomorrow</a:t>
            </a:r>
            <a:endParaRPr lang="ru-RU" sz="3600" dirty="0">
              <a:latin typeface="Engravers MT" charset="0"/>
              <a:ea typeface="Engravers MT" charset="0"/>
              <a:cs typeface="Engravers MT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03911" y="6047907"/>
            <a:ext cx="6494923" cy="59143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Victor Tuzlukov (Russia </a:t>
            </a:r>
            <a:r>
              <a:rPr lang="mr-IN" sz="2400" b="1" dirty="0">
                <a:solidFill>
                  <a:srgbClr val="0070C0"/>
                </a:solidFill>
              </a:rPr>
              <a:t>–</a:t>
            </a:r>
            <a:r>
              <a:rPr lang="en-US" sz="2400" b="1" dirty="0">
                <a:solidFill>
                  <a:srgbClr val="0070C0"/>
                </a:solidFill>
              </a:rPr>
              <a:t> Thailand)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843" y="1510748"/>
            <a:ext cx="3577590" cy="2824994"/>
          </a:xfrm>
          <a:prstGeom prst="rect">
            <a:avLst/>
          </a:prstGeom>
          <a:noFill/>
          <a:effectLst>
            <a:reflection stA="64000" endPos="50000" dir="5400000" sy="-100000" algn="bl" rotWithShape="0"/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30535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8592" y="1422395"/>
            <a:ext cx="3774050" cy="5164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Abadi MT Condensed Extra Bold" charset="0"/>
                <a:cs typeface="Abadi MT Condensed Extra Bold" charset="0"/>
              </a:rPr>
              <a:t>Precision cut?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845" y="2435015"/>
            <a:ext cx="3980350" cy="316991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642" y="2435015"/>
            <a:ext cx="3302000" cy="3213100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1572" y="2435014"/>
            <a:ext cx="2657261" cy="3199843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105558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163" y="409775"/>
            <a:ext cx="3381862" cy="5164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Abadi MT Condensed Extra Bold" charset="0"/>
                <a:cs typeface="Abadi MT Condensed Extra Bold" charset="0"/>
              </a:rPr>
              <a:t>Precision cut 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85" y="1336118"/>
            <a:ext cx="6256515" cy="5088810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753" y="1507652"/>
            <a:ext cx="4410016" cy="4368215"/>
          </a:xfrm>
          <a:prstGeom prst="rect">
            <a:avLst/>
          </a:prstGeom>
          <a:effectLst>
            <a:reflection stA="28000" endPos="16000" dist="50800" dir="5400000" sy="-100000" algn="bl" rotWithShape="0"/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35323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6484" y="779775"/>
            <a:ext cx="7211516" cy="5164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ea typeface="Abadi MT Condensed Extra Bold" charset="0"/>
                <a:cs typeface="Abadi MT Condensed Extra Bold" charset="0"/>
              </a:rPr>
              <a:t>Pattern points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175" y="1665213"/>
            <a:ext cx="8398933" cy="4625566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2302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5640" y="559642"/>
            <a:ext cx="8930493" cy="51646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Ring from the Sotheby’s auction, 11.2014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6" name="Picture 3" descr="IMG_4813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79373" y="1490134"/>
            <a:ext cx="5745163" cy="4756150"/>
          </a:xfr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568266" y="3868209"/>
            <a:ext cx="3251200" cy="23780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Kashmir Sapphire,</a:t>
            </a:r>
          </a:p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27.54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cts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 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2800" y="3454400"/>
            <a:ext cx="2898884" cy="216746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Example:</a:t>
            </a:r>
            <a:br>
              <a:rPr lang="en-US" sz="2400" dirty="0" smtClean="0"/>
            </a:br>
            <a:r>
              <a:rPr lang="en-US" sz="2400" dirty="0" smtClean="0"/>
              <a:t>Judging sheet from the </a:t>
            </a:r>
            <a:r>
              <a:rPr lang="en-US" sz="2400" smtClean="0"/>
              <a:t>US competition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684" y="604098"/>
            <a:ext cx="8073917" cy="57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40904" y="3454400"/>
            <a:ext cx="2770780" cy="216746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Example:</a:t>
            </a:r>
            <a:br>
              <a:rPr lang="en-US" sz="2400" dirty="0" smtClean="0"/>
            </a:br>
            <a:r>
              <a:rPr lang="en-US" sz="2400" dirty="0" smtClean="0"/>
              <a:t>Work spreadsheet for </a:t>
            </a:r>
            <a:r>
              <a:rPr lang="en-US" sz="2400" smtClean="0"/>
              <a:t>cut grading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684" y="654509"/>
            <a:ext cx="8030265" cy="559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1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32223" y="773842"/>
            <a:ext cx="8788400" cy="112784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Faceting quality classes</a:t>
            </a:r>
            <a:endParaRPr lang="ru-RU" sz="2400" dirty="0"/>
          </a:p>
        </p:txBody>
      </p:sp>
      <p:pic>
        <p:nvPicPr>
          <p:cNvPr id="8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386" y="1901687"/>
            <a:ext cx="9626074" cy="407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22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52522" y="2258220"/>
            <a:ext cx="3468101" cy="37517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Example: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smtClean="0"/>
              <a:t>“Winner”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from </a:t>
            </a:r>
            <a:br>
              <a:rPr lang="en-US" sz="2400" dirty="0" smtClean="0"/>
            </a:br>
            <a:r>
              <a:rPr lang="en-US" sz="2400" dirty="0"/>
              <a:t> “ </a:t>
            </a:r>
            <a:r>
              <a:rPr lang="en-US" sz="2400" dirty="0" smtClean="0"/>
              <a:t>Philosophical Stone” collection.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Kunzite, 200 carats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786" y="425210"/>
            <a:ext cx="5427014" cy="5688907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986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4042" y="377613"/>
            <a:ext cx="6268981" cy="1071359"/>
          </a:xfrm>
        </p:spPr>
        <p:txBody>
          <a:bodyPr>
            <a:normAutofit/>
          </a:bodyPr>
          <a:lstStyle/>
          <a:p>
            <a:pPr algn="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Thanks for your attention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612" y="2440261"/>
            <a:ext cx="3500989" cy="291067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5234043" y="2126597"/>
            <a:ext cx="665315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Victor Tuzlukov</a:t>
            </a:r>
          </a:p>
          <a:p>
            <a:pPr marL="342900" indent="-342900">
              <a:spcBef>
                <a:spcPts val="600"/>
              </a:spcBef>
              <a:buFont typeface="Arial" charset="0"/>
              <a:buChar char="•"/>
            </a:pPr>
            <a:r>
              <a:rPr lang="en-US" sz="2000" dirty="0" smtClean="0"/>
              <a:t>Gemstone artist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Graduate Gemologist (GIA)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Grand-Master competition cutter (USFG)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World champion and record-breaker in technic of faceting</a:t>
            </a:r>
          </a:p>
          <a:p>
            <a:pPr>
              <a:spcBef>
                <a:spcPts val="1200"/>
              </a:spcBef>
            </a:pPr>
            <a:r>
              <a:rPr lang="en-US" sz="2000" b="1" dirty="0" smtClean="0"/>
              <a:t>	Phone:		+7 926 732 0799</a:t>
            </a:r>
          </a:p>
          <a:p>
            <a:r>
              <a:rPr lang="en-US" sz="2000" b="1" dirty="0" smtClean="0"/>
              <a:t>	</a:t>
            </a:r>
            <a:r>
              <a:rPr lang="en-US" sz="2000" b="1" dirty="0" err="1" smtClean="0"/>
              <a:t>Whatsapp</a:t>
            </a:r>
            <a:r>
              <a:rPr lang="en-US" sz="2000" b="1" dirty="0" smtClean="0"/>
              <a:t>:	</a:t>
            </a:r>
            <a:r>
              <a:rPr lang="en-US" sz="2000" b="1" dirty="0"/>
              <a:t>+7 926 732 </a:t>
            </a:r>
            <a:r>
              <a:rPr lang="en-US" sz="2000" b="1" dirty="0" smtClean="0"/>
              <a:t>0799</a:t>
            </a:r>
          </a:p>
          <a:p>
            <a:r>
              <a:rPr lang="en-US" sz="2000" b="1" dirty="0" smtClean="0"/>
              <a:t>	Email:		</a:t>
            </a:r>
            <a:r>
              <a:rPr lang="en-US" sz="2000" b="1" dirty="0" err="1" smtClean="0"/>
              <a:t>vtuzlukov@hotmail.com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80000" y="5774267"/>
            <a:ext cx="6587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Photo by</a:t>
            </a:r>
            <a:r>
              <a:rPr lang="en-US" sz="2400" smtClean="0"/>
              <a:t>: 	Dmitry </a:t>
            </a:r>
            <a:r>
              <a:rPr lang="en-US" sz="2400" dirty="0" err="1" smtClean="0"/>
              <a:t>Stolyarevich</a:t>
            </a:r>
            <a:r>
              <a:rPr lang="ru-RU" sz="2400" dirty="0" smtClean="0"/>
              <a:t> </a:t>
            </a:r>
            <a:r>
              <a:rPr lang="en-US" sz="2400" dirty="0" smtClean="0"/>
              <a:t>(Moscow)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</a:t>
            </a:r>
            <a:r>
              <a:rPr lang="en-US" sz="2400" dirty="0" err="1" smtClean="0"/>
              <a:t>Arjuna</a:t>
            </a:r>
            <a:r>
              <a:rPr lang="en-US" sz="2400" dirty="0" smtClean="0"/>
              <a:t> </a:t>
            </a:r>
            <a:r>
              <a:rPr lang="en-US" sz="2400" dirty="0" err="1" smtClean="0"/>
              <a:t>Irsutti</a:t>
            </a:r>
            <a:r>
              <a:rPr lang="en-US" sz="2400" dirty="0" smtClean="0"/>
              <a:t> (Bangkok)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4602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3485</TotalTime>
  <Words>71</Words>
  <Application>Microsoft Macintosh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Abadi MT Condensed Extra Bold</vt:lpstr>
      <vt:lpstr>Corbel</vt:lpstr>
      <vt:lpstr>Engravers MT</vt:lpstr>
      <vt:lpstr>Mangal</vt:lpstr>
      <vt:lpstr>Arial</vt:lpstr>
      <vt:lpstr>Параллакс</vt:lpstr>
      <vt:lpstr>Precision and artistic cut: today and tomorrow</vt:lpstr>
      <vt:lpstr>Precision cut?</vt:lpstr>
      <vt:lpstr>Precision cut </vt:lpstr>
      <vt:lpstr>Pattern points</vt:lpstr>
      <vt:lpstr>Ring from the Sotheby’s auction, 11.2014</vt:lpstr>
      <vt:lpstr>Example: Judging sheet from the US competition</vt:lpstr>
      <vt:lpstr>Example: Work spreadsheet for cut grading</vt:lpstr>
      <vt:lpstr>Faceting quality classes</vt:lpstr>
      <vt:lpstr>Example:  “Winner”  from   “ Philosophical Stone” collection.  Kunzite, 200 carats</vt:lpstr>
      <vt:lpstr>Thanks for your attention!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cut</dc:title>
  <dc:creator>Victor Tuzlukov</dc:creator>
  <cp:lastModifiedBy>Victor Tuzlukov</cp:lastModifiedBy>
  <cp:revision>48</cp:revision>
  <dcterms:created xsi:type="dcterms:W3CDTF">2018-05-28T16:15:23Z</dcterms:created>
  <dcterms:modified xsi:type="dcterms:W3CDTF">2018-10-26T10:54:24Z</dcterms:modified>
</cp:coreProperties>
</file>