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9" r:id="rId3"/>
    <p:sldId id="272" r:id="rId4"/>
    <p:sldId id="271" r:id="rId5"/>
    <p:sldId id="270" r:id="rId6"/>
    <p:sldId id="273" r:id="rId7"/>
    <p:sldId id="274" r:id="rId8"/>
    <p:sldId id="275" r:id="rId9"/>
    <p:sldId id="276" r:id="rId10"/>
    <p:sldId id="278" r:id="rId11"/>
    <p:sldId id="279" r:id="rId12"/>
    <p:sldId id="281" r:id="rId13"/>
    <p:sldId id="280"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8" r:id="rId27"/>
    <p:sldId id="297" r:id="rId28"/>
    <p:sldId id="299" r:id="rId29"/>
    <p:sldId id="296" r:id="rId30"/>
    <p:sldId id="295" r:id="rId31"/>
    <p:sldId id="294" r:id="rId32"/>
    <p:sldId id="26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0"/>
  </p:normalViewPr>
  <p:slideViewPr>
    <p:cSldViewPr snapToGrid="0" snapToObjects="1">
      <p:cViewPr varScale="1">
        <p:scale>
          <a:sx n="97" d="100"/>
          <a:sy n="97" d="100"/>
        </p:scale>
        <p:origin x="624"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Чтобы добавить рисунок, перетащите его в заполнитель или щелкните значок</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ое изображение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Чтобы добавить рисунок, перетащите его в заполнитель или щелкните значок</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с именем">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Карточка с цитатой">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11/9/18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11/9/18</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tiff"/><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tiff"/><Relationship Id="rId3"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0933" y="1202267"/>
            <a:ext cx="6637867" cy="2845613"/>
          </a:xfrm>
        </p:spPr>
        <p:txBody>
          <a:bodyPr>
            <a:noAutofit/>
          </a:bodyPr>
          <a:lstStyle/>
          <a:p>
            <a:pPr algn="ctr"/>
            <a:r>
              <a:rPr lang="en-US" sz="3600" dirty="0" smtClean="0">
                <a:latin typeface="Engravers MT" charset="0"/>
                <a:ea typeface="Engravers MT" charset="0"/>
                <a:cs typeface="Engravers MT" charset="0"/>
              </a:rPr>
              <a:t>Precision and artistic cut:</a:t>
            </a:r>
            <a:br>
              <a:rPr lang="en-US" sz="3600" dirty="0" smtClean="0">
                <a:latin typeface="Engravers MT" charset="0"/>
                <a:ea typeface="Engravers MT" charset="0"/>
                <a:cs typeface="Engravers MT" charset="0"/>
              </a:rPr>
            </a:br>
            <a:r>
              <a:rPr lang="en-US" sz="3600" dirty="0" smtClean="0">
                <a:latin typeface="Engravers MT" charset="0"/>
                <a:ea typeface="Engravers MT" charset="0"/>
                <a:cs typeface="Engravers MT" charset="0"/>
              </a:rPr>
              <a:t>today and tomorrow</a:t>
            </a:r>
            <a:endParaRPr lang="ru-RU" sz="3600" dirty="0">
              <a:latin typeface="Engravers MT" charset="0"/>
              <a:ea typeface="Engravers MT" charset="0"/>
              <a:cs typeface="Engravers MT" charset="0"/>
            </a:endParaRPr>
          </a:p>
        </p:txBody>
      </p:sp>
      <p:sp>
        <p:nvSpPr>
          <p:cNvPr id="3" name="Подзаголовок 2"/>
          <p:cNvSpPr>
            <a:spLocks noGrp="1"/>
          </p:cNvSpPr>
          <p:nvPr>
            <p:ph type="subTitle" idx="1"/>
          </p:nvPr>
        </p:nvSpPr>
        <p:spPr>
          <a:xfrm>
            <a:off x="5303911" y="6047907"/>
            <a:ext cx="6494923" cy="591433"/>
          </a:xfrm>
        </p:spPr>
        <p:txBody>
          <a:bodyPr>
            <a:normAutofit/>
          </a:bodyPr>
          <a:lstStyle/>
          <a:p>
            <a:r>
              <a:rPr lang="en-US" sz="2400" b="1" dirty="0">
                <a:solidFill>
                  <a:srgbClr val="0070C0"/>
                </a:solidFill>
              </a:rPr>
              <a:t>Victor Tuzlukov (Russia </a:t>
            </a:r>
            <a:r>
              <a:rPr lang="mr-IN" sz="2400" b="1" dirty="0">
                <a:solidFill>
                  <a:srgbClr val="0070C0"/>
                </a:solidFill>
              </a:rPr>
              <a:t>–</a:t>
            </a:r>
            <a:r>
              <a:rPr lang="en-US" sz="2400" b="1" dirty="0">
                <a:solidFill>
                  <a:srgbClr val="0070C0"/>
                </a:solidFill>
              </a:rPr>
              <a:t> Thailand)</a:t>
            </a:r>
            <a:endParaRPr lang="ru-RU" sz="2400" b="1" dirty="0">
              <a:solidFill>
                <a:srgbClr val="0070C0"/>
              </a:solidFill>
            </a:endParaRPr>
          </a:p>
        </p:txBody>
      </p:sp>
      <p:sp>
        <p:nvSpPr>
          <p:cNvPr id="8" name="TextBox 7"/>
          <p:cNvSpPr txBox="1"/>
          <p:nvPr/>
        </p:nvSpPr>
        <p:spPr>
          <a:xfrm>
            <a:off x="7622442" y="214602"/>
            <a:ext cx="3887286" cy="369332"/>
          </a:xfrm>
          <a:prstGeom prst="rect">
            <a:avLst/>
          </a:prstGeom>
          <a:noFill/>
        </p:spPr>
        <p:txBody>
          <a:bodyPr wrap="square" rtlCol="0">
            <a:spAutoFit/>
          </a:bodyPr>
          <a:lstStyle/>
          <a:p>
            <a:pPr algn="r"/>
            <a:r>
              <a:rPr lang="en-US" b="1" dirty="0" smtClean="0"/>
              <a:t>Hong Kong Mineral Show - </a:t>
            </a:r>
            <a:r>
              <a:rPr lang="en-US" b="1" dirty="0" smtClean="0"/>
              <a:t>2018  </a:t>
            </a:r>
            <a:endParaRPr lang="ru-RU"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376" y="1768613"/>
            <a:ext cx="3578352" cy="5303520"/>
          </a:xfrm>
          <a:prstGeom prst="rect">
            <a:avLst/>
          </a:prstGeom>
        </p:spPr>
      </p:pic>
    </p:spTree>
    <p:extLst>
      <p:ext uri="{BB962C8B-B14F-4D97-AF65-F5344CB8AC3E}">
        <p14:creationId xmlns:p14="http://schemas.microsoft.com/office/powerpoint/2010/main" val="1305351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8592" y="1422395"/>
            <a:ext cx="3774050" cy="516467"/>
          </a:xfrm>
        </p:spPr>
        <p:txBody>
          <a:bodyPr>
            <a:noAutofit/>
          </a:bodyPr>
          <a:lstStyle/>
          <a:p>
            <a:r>
              <a:rPr lang="en-US" sz="3600" b="1" dirty="0" smtClean="0">
                <a:latin typeface="+mn-lt"/>
                <a:ea typeface="Abadi MT Condensed Extra Bold" charset="0"/>
                <a:cs typeface="Abadi MT Condensed Extra Bold" charset="0"/>
              </a:rPr>
              <a:t>Precision cut?</a:t>
            </a:r>
            <a:endParaRPr lang="ru-RU" sz="3600" b="1" dirty="0">
              <a:latin typeface="+mn-lt"/>
              <a:ea typeface="Abadi MT Condensed Extra Bold" charset="0"/>
              <a:cs typeface="Abadi MT Condensed Extra Bold" charset="0"/>
            </a:endParaRPr>
          </a:p>
        </p:txBody>
      </p:sp>
      <p:sp>
        <p:nvSpPr>
          <p:cNvPr id="7" name="Прямоугольник 6"/>
          <p:cNvSpPr/>
          <p:nvPr/>
        </p:nvSpPr>
        <p:spPr>
          <a:xfrm>
            <a:off x="8300535" y="366089"/>
            <a:ext cx="3450175" cy="369332"/>
          </a:xfrm>
          <a:prstGeom prst="rect">
            <a:avLst/>
          </a:prstGeom>
        </p:spPr>
        <p:txBody>
          <a:bodyPr wrap="none">
            <a:spAutoFit/>
          </a:bodyPr>
          <a:lstStyle/>
          <a:p>
            <a:pPr algn="r"/>
            <a:r>
              <a:rPr lang="en-US" b="1" dirty="0"/>
              <a:t>Hong Kong Mineral Show - 2018  </a:t>
            </a:r>
            <a:endParaRPr lang="ru-RU"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865" y="2596874"/>
            <a:ext cx="3980688" cy="316992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528" y="2572490"/>
            <a:ext cx="3297936" cy="3218688"/>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3439" y="2566394"/>
            <a:ext cx="2657856" cy="3200400"/>
          </a:xfrm>
          <a:prstGeom prst="rect">
            <a:avLst/>
          </a:prstGeom>
        </p:spPr>
      </p:pic>
    </p:spTree>
    <p:extLst>
      <p:ext uri="{BB962C8B-B14F-4D97-AF65-F5344CB8AC3E}">
        <p14:creationId xmlns:p14="http://schemas.microsoft.com/office/powerpoint/2010/main" val="1055589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80163" y="409775"/>
            <a:ext cx="3381862" cy="516467"/>
          </a:xfrm>
        </p:spPr>
        <p:txBody>
          <a:bodyPr>
            <a:noAutofit/>
          </a:bodyPr>
          <a:lstStyle/>
          <a:p>
            <a:r>
              <a:rPr lang="en-US" sz="3600" b="1" dirty="0" smtClean="0">
                <a:latin typeface="+mn-lt"/>
                <a:ea typeface="Abadi MT Condensed Extra Bold" charset="0"/>
                <a:cs typeface="Abadi MT Condensed Extra Bold" charset="0"/>
              </a:rPr>
              <a:t>Precision cut </a:t>
            </a:r>
            <a:endParaRPr lang="ru-RU" sz="3600" b="1" dirty="0">
              <a:latin typeface="+mn-lt"/>
              <a:ea typeface="Abadi MT Condensed Extra Bold" charset="0"/>
              <a:cs typeface="Abadi MT Condensed Extra Bold" charset="0"/>
            </a:endParaRPr>
          </a:p>
        </p:txBody>
      </p:sp>
      <p:sp>
        <p:nvSpPr>
          <p:cNvPr id="7" name="Прямоугольник 6"/>
          <p:cNvSpPr/>
          <p:nvPr/>
        </p:nvSpPr>
        <p:spPr>
          <a:xfrm>
            <a:off x="8034499" y="298676"/>
            <a:ext cx="3450175" cy="369332"/>
          </a:xfrm>
          <a:prstGeom prst="rect">
            <a:avLst/>
          </a:prstGeom>
        </p:spPr>
        <p:txBody>
          <a:bodyPr wrap="none">
            <a:spAutoFit/>
          </a:bodyPr>
          <a:lstStyle/>
          <a:p>
            <a:pPr algn="r"/>
            <a:r>
              <a:rPr lang="en-US" b="1"/>
              <a:t>Hong Kong Mineral Show - 2018  </a:t>
            </a:r>
            <a:endParaRPr lang="ru-RU" b="1" dirty="0"/>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1155" r="1155" b="39517"/>
          <a:stretch/>
        </p:blipFill>
        <p:spPr>
          <a:xfrm>
            <a:off x="1232854" y="1815548"/>
            <a:ext cx="3726705" cy="4492487"/>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178" y="1336118"/>
            <a:ext cx="6254496" cy="5090160"/>
          </a:xfrm>
          <a:prstGeom prst="rect">
            <a:avLst/>
          </a:prstGeom>
        </p:spPr>
      </p:pic>
    </p:spTree>
    <p:extLst>
      <p:ext uri="{BB962C8B-B14F-4D97-AF65-F5344CB8AC3E}">
        <p14:creationId xmlns:p14="http://schemas.microsoft.com/office/powerpoint/2010/main" val="1353234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31551" y="1203108"/>
            <a:ext cx="7211516" cy="516467"/>
          </a:xfrm>
        </p:spPr>
        <p:txBody>
          <a:bodyPr>
            <a:noAutofit/>
          </a:bodyPr>
          <a:lstStyle/>
          <a:p>
            <a:r>
              <a:rPr lang="en-US" sz="3600" b="1" dirty="0" smtClean="0">
                <a:ea typeface="Abadi MT Condensed Extra Bold" charset="0"/>
                <a:cs typeface="Abadi MT Condensed Extra Bold" charset="0"/>
              </a:rPr>
              <a:t>Pattern points</a:t>
            </a:r>
            <a:endParaRPr lang="ru-RU" sz="3600" b="1" dirty="0">
              <a:latin typeface="Abadi MT Condensed Extra Bold" charset="0"/>
              <a:ea typeface="Abadi MT Condensed Extra Bold" charset="0"/>
              <a:cs typeface="Abadi MT Condensed Extra Bold" charset="0"/>
            </a:endParaRPr>
          </a:p>
        </p:txBody>
      </p:sp>
      <p:sp>
        <p:nvSpPr>
          <p:cNvPr id="7" name="Прямоугольник 6"/>
          <p:cNvSpPr/>
          <p:nvPr/>
        </p:nvSpPr>
        <p:spPr>
          <a:xfrm>
            <a:off x="8075248" y="379341"/>
            <a:ext cx="3450175" cy="369332"/>
          </a:xfrm>
          <a:prstGeom prst="rect">
            <a:avLst/>
          </a:prstGeom>
        </p:spPr>
        <p:txBody>
          <a:bodyPr wrap="none">
            <a:spAutoFit/>
          </a:bodyPr>
          <a:lstStyle/>
          <a:p>
            <a:pPr algn="r"/>
            <a:r>
              <a:rPr lang="en-US" b="1"/>
              <a:t>Hong Kong Mineral Show - 2018  </a:t>
            </a:r>
            <a:endParaRPr lang="ru-RU"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926" y="1996441"/>
            <a:ext cx="8394192" cy="4626864"/>
          </a:xfrm>
          <a:prstGeom prst="rect">
            <a:avLst/>
          </a:prstGeom>
        </p:spPr>
      </p:pic>
    </p:spTree>
    <p:extLst>
      <p:ext uri="{BB962C8B-B14F-4D97-AF65-F5344CB8AC3E}">
        <p14:creationId xmlns:p14="http://schemas.microsoft.com/office/powerpoint/2010/main" val="1230272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44071" y="1179444"/>
            <a:ext cx="3364580" cy="4638260"/>
          </a:xfrm>
        </p:spPr>
        <p:txBody>
          <a:bodyPr>
            <a:noAutofit/>
          </a:bodyPr>
          <a:lstStyle/>
          <a:p>
            <a:r>
              <a:rPr lang="en-US" sz="2800" dirty="0" smtClean="0">
                <a:ea typeface="Abadi MT Condensed Extra Bold" charset="0"/>
                <a:cs typeface="Abadi MT Condensed Extra Bold" charset="0"/>
              </a:rPr>
              <a:t>Example:</a:t>
            </a:r>
            <a:r>
              <a:rPr lang="en-US" sz="2800" b="1" dirty="0" smtClean="0">
                <a:ea typeface="Abadi MT Condensed Extra Bold" charset="0"/>
                <a:cs typeface="Abadi MT Condensed Extra Bold" charset="0"/>
              </a:rPr>
              <a:t/>
            </a:r>
            <a:br>
              <a:rPr lang="en-US" sz="2800" b="1" dirty="0" smtClean="0">
                <a:ea typeface="Abadi MT Condensed Extra Bold" charset="0"/>
                <a:cs typeface="Abadi MT Condensed Extra Bold" charset="0"/>
              </a:rPr>
            </a:br>
            <a:r>
              <a:rPr lang="en-US" sz="2800" b="1" dirty="0" smtClean="0">
                <a:ea typeface="Abadi MT Condensed Extra Bold" charset="0"/>
                <a:cs typeface="Abadi MT Condensed Extra Bold" charset="0"/>
              </a:rPr>
              <a:t/>
            </a:r>
            <a:br>
              <a:rPr lang="en-US" sz="2800" b="1" dirty="0" smtClean="0">
                <a:ea typeface="Abadi MT Condensed Extra Bold" charset="0"/>
                <a:cs typeface="Abadi MT Condensed Extra Bold" charset="0"/>
              </a:rPr>
            </a:br>
            <a:r>
              <a:rPr lang="en-US" sz="2800" b="1" dirty="0" smtClean="0">
                <a:ea typeface="Abadi MT Condensed Extra Bold" charset="0"/>
                <a:cs typeface="Abadi MT Condensed Extra Bold" charset="0"/>
              </a:rPr>
              <a:t>To see better, you should direct light perpendicularly to scratches direction.</a:t>
            </a:r>
            <a:endParaRPr lang="ru-RU" sz="2800" b="1" dirty="0">
              <a:ea typeface="Abadi MT Condensed Extra Bold" charset="0"/>
              <a:cs typeface="Abadi MT Condensed Extra Bold" charset="0"/>
            </a:endParaRPr>
          </a:p>
        </p:txBody>
      </p:sp>
      <p:sp>
        <p:nvSpPr>
          <p:cNvPr id="7" name="Прямоугольник 6"/>
          <p:cNvSpPr/>
          <p:nvPr/>
        </p:nvSpPr>
        <p:spPr>
          <a:xfrm>
            <a:off x="8044071" y="299827"/>
            <a:ext cx="3450175" cy="369332"/>
          </a:xfrm>
          <a:prstGeom prst="rect">
            <a:avLst/>
          </a:prstGeom>
        </p:spPr>
        <p:txBody>
          <a:bodyPr wrap="none">
            <a:spAutoFit/>
          </a:bodyPr>
          <a:lstStyle/>
          <a:p>
            <a:pPr algn="r"/>
            <a:r>
              <a:rPr lang="en-US" b="1"/>
              <a:t>Hong Kong Mineral Show - 2018  </a:t>
            </a:r>
            <a:endParaRPr lang="ru-RU" b="1"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6069" y="1336118"/>
            <a:ext cx="5882714" cy="4886255"/>
          </a:xfrm>
        </p:spPr>
      </p:pic>
    </p:spTree>
    <p:extLst>
      <p:ext uri="{BB962C8B-B14F-4D97-AF65-F5344CB8AC3E}">
        <p14:creationId xmlns:p14="http://schemas.microsoft.com/office/powerpoint/2010/main" val="82614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7871791" y="233567"/>
            <a:ext cx="3839162" cy="369332"/>
          </a:xfrm>
          <a:prstGeom prst="rect">
            <a:avLst/>
          </a:prstGeom>
        </p:spPr>
        <p:txBody>
          <a:bodyPr wrap="squar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812800" y="3454400"/>
            <a:ext cx="2898884" cy="2167465"/>
          </a:xfrm>
        </p:spPr>
        <p:txBody>
          <a:bodyPr>
            <a:normAutofit/>
          </a:bodyPr>
          <a:lstStyle/>
          <a:p>
            <a:r>
              <a:rPr lang="en-US" sz="2400" dirty="0" smtClean="0"/>
              <a:t>Example:</a:t>
            </a:r>
            <a:br>
              <a:rPr lang="en-US" sz="2400" dirty="0" smtClean="0"/>
            </a:br>
            <a:r>
              <a:rPr lang="en-US" sz="2400" b="1" dirty="0" smtClean="0"/>
              <a:t>Judging sheet from the US competition</a:t>
            </a:r>
            <a:endParaRPr lang="ru-RU" sz="24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3191" y="1048579"/>
            <a:ext cx="8077200" cy="5699760"/>
          </a:xfrm>
          <a:prstGeom prst="rect">
            <a:avLst/>
          </a:prstGeom>
          <a:effectLst>
            <a:softEdge rad="63500"/>
          </a:effectLst>
        </p:spPr>
      </p:pic>
    </p:spTree>
    <p:extLst>
      <p:ext uri="{BB962C8B-B14F-4D97-AF65-F5344CB8AC3E}">
        <p14:creationId xmlns:p14="http://schemas.microsoft.com/office/powerpoint/2010/main" val="252073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490409" y="326332"/>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940904" y="3454400"/>
            <a:ext cx="2770780" cy="2167465"/>
          </a:xfrm>
        </p:spPr>
        <p:txBody>
          <a:bodyPr>
            <a:normAutofit/>
          </a:bodyPr>
          <a:lstStyle/>
          <a:p>
            <a:r>
              <a:rPr lang="en-US" sz="2400" dirty="0" smtClean="0"/>
              <a:t>Example:</a:t>
            </a:r>
            <a:br>
              <a:rPr lang="en-US" sz="2400" dirty="0" smtClean="0"/>
            </a:br>
            <a:r>
              <a:rPr lang="en-US" sz="2400" b="1" dirty="0" smtClean="0"/>
              <a:t>Work spreadsheet for cut grading</a:t>
            </a:r>
            <a:endParaRPr lang="ru-RU" sz="24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2152" y="1099378"/>
            <a:ext cx="8028432" cy="5596128"/>
          </a:xfrm>
          <a:prstGeom prst="rect">
            <a:avLst/>
          </a:prstGeom>
          <a:effectLst>
            <a:softEdge rad="63500"/>
          </a:effectLst>
        </p:spPr>
      </p:pic>
    </p:spTree>
    <p:extLst>
      <p:ext uri="{BB962C8B-B14F-4D97-AF65-F5344CB8AC3E}">
        <p14:creationId xmlns:p14="http://schemas.microsoft.com/office/powerpoint/2010/main" val="2097913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47526" y="372244"/>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656521" y="926242"/>
            <a:ext cx="9564102" cy="1127845"/>
          </a:xfrm>
        </p:spPr>
        <p:txBody>
          <a:bodyPr>
            <a:normAutofit/>
          </a:bodyPr>
          <a:lstStyle/>
          <a:p>
            <a:r>
              <a:rPr lang="en-US" sz="2400" dirty="0" smtClean="0"/>
              <a:t>Faceting quality classes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191" y="2423419"/>
            <a:ext cx="8790432" cy="3718560"/>
          </a:xfrm>
          <a:prstGeom prst="rect">
            <a:avLst/>
          </a:prstGeom>
          <a:effectLst>
            <a:softEdge rad="63500"/>
          </a:effectLst>
        </p:spPr>
      </p:pic>
    </p:spTree>
    <p:extLst>
      <p:ext uri="{BB962C8B-B14F-4D97-AF65-F5344CB8AC3E}">
        <p14:creationId xmlns:p14="http://schemas.microsoft.com/office/powerpoint/2010/main" val="642220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7818783" y="405845"/>
            <a:ext cx="3786153" cy="369332"/>
          </a:xfrm>
          <a:prstGeom prst="rect">
            <a:avLst/>
          </a:prstGeom>
        </p:spPr>
        <p:txBody>
          <a:bodyPr wrap="squar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8229601" y="2394288"/>
            <a:ext cx="3468101" cy="3751775"/>
          </a:xfrm>
        </p:spPr>
        <p:txBody>
          <a:bodyPr>
            <a:normAutofit/>
          </a:bodyPr>
          <a:lstStyle/>
          <a:p>
            <a:r>
              <a:rPr lang="en-US" sz="2400" dirty="0" smtClean="0"/>
              <a:t>Example:</a:t>
            </a:r>
            <a:br>
              <a:rPr lang="en-US" sz="2400" dirty="0" smtClean="0"/>
            </a:br>
            <a:r>
              <a:rPr lang="en-US" sz="2400" dirty="0"/>
              <a:t/>
            </a:r>
            <a:br>
              <a:rPr lang="en-US" sz="2400" dirty="0"/>
            </a:br>
            <a:r>
              <a:rPr lang="en-US" sz="2400" b="1" dirty="0" smtClean="0"/>
              <a:t>“</a:t>
            </a:r>
            <a:r>
              <a:rPr lang="en-US" sz="2400" b="1" dirty="0" err="1" smtClean="0"/>
              <a:t>Tytanic</a:t>
            </a:r>
            <a:r>
              <a:rPr lang="en-US" sz="2400" b="1" dirty="0" smtClean="0"/>
              <a:t>” </a:t>
            </a:r>
            <a:r>
              <a:rPr lang="en-US" sz="2400" dirty="0" smtClean="0"/>
              <a:t/>
            </a:r>
            <a:br>
              <a:rPr lang="en-US" sz="2400" dirty="0" smtClean="0"/>
            </a:br>
            <a:r>
              <a:rPr lang="en-US" sz="2400" dirty="0"/>
              <a:t>Cut specially for </a:t>
            </a:r>
            <a:br>
              <a:rPr lang="en-US" sz="2400" dirty="0"/>
            </a:br>
            <a:r>
              <a:rPr lang="en-US" sz="2400" dirty="0"/>
              <a:t> </a:t>
            </a:r>
            <a:r>
              <a:rPr lang="en-US" sz="2400" b="1" dirty="0" err="1"/>
              <a:t>Vigoff</a:t>
            </a:r>
            <a:r>
              <a:rPr lang="en-US" sz="2400" b="1" dirty="0"/>
              <a:t> </a:t>
            </a:r>
            <a:r>
              <a:rPr lang="en-US" sz="2400" dirty="0"/>
              <a:t>private collection.</a:t>
            </a:r>
            <a:br>
              <a:rPr lang="en-US" sz="2400" dirty="0"/>
            </a:br>
            <a:r>
              <a:rPr lang="en-US" sz="2400" dirty="0" smtClean="0"/>
              <a:t/>
            </a:r>
            <a:br>
              <a:rPr lang="en-US" sz="2400" dirty="0" smtClean="0"/>
            </a:br>
            <a:r>
              <a:rPr lang="en-US" sz="2400" dirty="0" err="1" smtClean="0"/>
              <a:t>Rubellite</a:t>
            </a:r>
            <a:r>
              <a:rPr lang="en-US" sz="2400" dirty="0" smtClean="0"/>
              <a:t> </a:t>
            </a:r>
            <a:r>
              <a:rPr lang="en-US" sz="2400" dirty="0" err="1" smtClean="0"/>
              <a:t>Turmaline</a:t>
            </a:r>
            <a:r>
              <a:rPr lang="en-US" sz="2400" dirty="0" smtClean="0"/>
              <a:t>, </a:t>
            </a:r>
            <a:br>
              <a:rPr lang="en-US" sz="2400" dirty="0" smtClean="0"/>
            </a:br>
            <a:r>
              <a:rPr lang="en-US" sz="2400" dirty="0" smtClean="0"/>
              <a:t>26.1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270" y="1196009"/>
            <a:ext cx="6193536" cy="5163312"/>
          </a:xfrm>
          <a:prstGeom prst="rect">
            <a:avLst/>
          </a:prstGeom>
        </p:spPr>
      </p:pic>
    </p:spTree>
    <p:extLst>
      <p:ext uri="{BB962C8B-B14F-4D97-AF65-F5344CB8AC3E}">
        <p14:creationId xmlns:p14="http://schemas.microsoft.com/office/powerpoint/2010/main" val="398674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406552" y="352836"/>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7263642" y="4012919"/>
            <a:ext cx="4081670" cy="2321620"/>
          </a:xfrm>
        </p:spPr>
        <p:txBody>
          <a:bodyPr>
            <a:normAutofit/>
          </a:bodyPr>
          <a:lstStyle/>
          <a:p>
            <a:r>
              <a:rPr lang="en-US" sz="2400" dirty="0" smtClean="0"/>
              <a:t/>
            </a:r>
            <a:br>
              <a:rPr lang="en-US" sz="2400" dirty="0" smtClean="0"/>
            </a:br>
            <a:r>
              <a:rPr lang="en-US" sz="2400" dirty="0" smtClean="0"/>
              <a:t>Light diffusion:</a:t>
            </a:r>
            <a:br>
              <a:rPr lang="en-US" sz="2400" dirty="0" smtClean="0"/>
            </a:br>
            <a:r>
              <a:rPr lang="en-US" sz="2400" dirty="0" smtClean="0"/>
              <a:t/>
            </a:r>
            <a:br>
              <a:rPr lang="en-US" sz="2400" dirty="0" smtClean="0"/>
            </a:br>
            <a:r>
              <a:rPr lang="en-US" sz="2400" b="1" dirty="0" smtClean="0"/>
              <a:t>Commercial polish</a:t>
            </a:r>
            <a:r>
              <a:rPr lang="en-US" sz="2400" dirty="0"/>
              <a:t/>
            </a:r>
            <a:br>
              <a:rPr lang="en-US" sz="2400" dirty="0"/>
            </a:br>
            <a:r>
              <a:rPr lang="en-US" sz="2400" dirty="0" smtClean="0"/>
              <a:t>(uneven </a:t>
            </a:r>
            <a:r>
              <a:rPr lang="en-US" sz="2400" dirty="0"/>
              <a:t>surface)</a:t>
            </a:r>
            <a:br>
              <a:rPr lang="en-US" sz="2400" dirty="0"/>
            </a:b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796" y="1262667"/>
            <a:ext cx="4974336" cy="507187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411" y="1361159"/>
            <a:ext cx="5334000" cy="2651760"/>
          </a:xfrm>
          <a:prstGeom prst="rect">
            <a:avLst/>
          </a:prstGeom>
        </p:spPr>
      </p:pic>
    </p:spTree>
    <p:extLst>
      <p:ext uri="{BB962C8B-B14F-4D97-AF65-F5344CB8AC3E}">
        <p14:creationId xmlns:p14="http://schemas.microsoft.com/office/powerpoint/2010/main" val="8375494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74031" y="392593"/>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7263642" y="4012919"/>
            <a:ext cx="4081670" cy="2321620"/>
          </a:xfrm>
        </p:spPr>
        <p:txBody>
          <a:bodyPr>
            <a:normAutofit/>
          </a:bodyPr>
          <a:lstStyle/>
          <a:p>
            <a:r>
              <a:rPr lang="en-US" sz="2400" dirty="0" smtClean="0"/>
              <a:t/>
            </a:r>
            <a:br>
              <a:rPr lang="en-US" sz="2400" dirty="0" smtClean="0"/>
            </a:br>
            <a:r>
              <a:rPr lang="en-US" sz="2400" dirty="0" smtClean="0"/>
              <a:t>Light diffusion:</a:t>
            </a:r>
            <a:br>
              <a:rPr lang="en-US" sz="2400" dirty="0" smtClean="0"/>
            </a:br>
            <a:r>
              <a:rPr lang="en-US" sz="2400" dirty="0" smtClean="0"/>
              <a:t/>
            </a:r>
            <a:br>
              <a:rPr lang="en-US" sz="2400" dirty="0" smtClean="0"/>
            </a:br>
            <a:r>
              <a:rPr lang="en-US" sz="2400" b="1" dirty="0" smtClean="0"/>
              <a:t>Perfect polish</a:t>
            </a:r>
            <a:r>
              <a:rPr lang="en-US" sz="2400" dirty="0"/>
              <a:t/>
            </a:r>
            <a:br>
              <a:rPr lang="en-US" sz="2400" dirty="0"/>
            </a:br>
            <a:r>
              <a:rPr lang="en-US" sz="2400" dirty="0" smtClean="0"/>
              <a:t>(even </a:t>
            </a:r>
            <a:r>
              <a:rPr lang="en-US" sz="2400" dirty="0"/>
              <a:t>surface)</a:t>
            </a:r>
            <a:br>
              <a:rPr lang="en-US" sz="2400" dirty="0"/>
            </a:b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565" y="1427259"/>
            <a:ext cx="5376672" cy="490728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5336" y="1427259"/>
            <a:ext cx="4888992" cy="2542032"/>
          </a:xfrm>
          <a:prstGeom prst="rect">
            <a:avLst/>
          </a:prstGeom>
        </p:spPr>
      </p:pic>
    </p:spTree>
    <p:extLst>
      <p:ext uri="{BB962C8B-B14F-4D97-AF65-F5344CB8AC3E}">
        <p14:creationId xmlns:p14="http://schemas.microsoft.com/office/powerpoint/2010/main" val="92333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07770" y="379341"/>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272209" y="2112446"/>
            <a:ext cx="3869634" cy="3751775"/>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smtClean="0"/>
              <a:t>“Mars ascending” </a:t>
            </a:r>
            <a:br>
              <a:rPr lang="en-US" sz="2400" b="1" dirty="0" smtClean="0"/>
            </a:br>
            <a:r>
              <a:rPr lang="en-US" sz="2400" dirty="0" smtClean="0"/>
              <a:t/>
            </a:r>
            <a:br>
              <a:rPr lang="en-US" sz="2400" dirty="0" smtClean="0"/>
            </a:br>
            <a:r>
              <a:rPr lang="en-US" sz="2400" dirty="0" smtClean="0"/>
              <a:t>Cut specially for </a:t>
            </a:r>
            <a:br>
              <a:rPr lang="en-US" sz="2400" dirty="0" smtClean="0"/>
            </a:br>
            <a:r>
              <a:rPr lang="en-US" sz="2400" dirty="0"/>
              <a:t> </a:t>
            </a:r>
            <a:r>
              <a:rPr lang="en-US" sz="2400" b="1" dirty="0" err="1" smtClean="0"/>
              <a:t>Vigoff</a:t>
            </a:r>
            <a:r>
              <a:rPr lang="en-US" sz="2400" b="1" dirty="0" smtClean="0"/>
              <a:t> </a:t>
            </a:r>
            <a:r>
              <a:rPr lang="en-US" sz="2400" dirty="0"/>
              <a:t>private collection</a:t>
            </a:r>
            <a:r>
              <a:rPr lang="en-US" sz="2400" dirty="0" smtClean="0"/>
              <a:t>.</a:t>
            </a:r>
            <a:br>
              <a:rPr lang="en-US" sz="2400" dirty="0" smtClean="0"/>
            </a:br>
            <a:r>
              <a:rPr lang="en-US" sz="2400" dirty="0"/>
              <a:t/>
            </a:r>
            <a:br>
              <a:rPr lang="en-US" sz="2400" dirty="0"/>
            </a:br>
            <a:r>
              <a:rPr lang="en-US" sz="2400" dirty="0" err="1" smtClean="0"/>
              <a:t>Spessartite</a:t>
            </a:r>
            <a:r>
              <a:rPr lang="en-US" sz="2400" dirty="0" smtClean="0"/>
              <a:t> Garnet, </a:t>
            </a:r>
            <a:br>
              <a:rPr lang="en-US" sz="2400" dirty="0" smtClean="0"/>
            </a:br>
            <a:r>
              <a:rPr lang="en-US" sz="2400" dirty="0" smtClean="0"/>
              <a:t>32.85 carats</a:t>
            </a:r>
            <a:endParaRPr lang="ru-RU" sz="2400"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894" y="1069970"/>
            <a:ext cx="6128984" cy="5383839"/>
          </a:xfrm>
          <a:prstGeom prst="rect">
            <a:avLst/>
          </a:prstGeom>
          <a:effectLst>
            <a:softEdge rad="63500"/>
          </a:effectLst>
        </p:spPr>
      </p:pic>
    </p:spTree>
    <p:extLst>
      <p:ext uri="{BB962C8B-B14F-4D97-AF65-F5344CB8AC3E}">
        <p14:creationId xmlns:p14="http://schemas.microsoft.com/office/powerpoint/2010/main" val="1246130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07770" y="392593"/>
            <a:ext cx="3450175" cy="369332"/>
          </a:xfrm>
          <a:prstGeom prst="rect">
            <a:avLst/>
          </a:prstGeom>
        </p:spPr>
        <p:txBody>
          <a:bodyPr wrap="none">
            <a:spAutoFit/>
          </a:bodyPr>
          <a:lstStyle/>
          <a:p>
            <a:pPr algn="r"/>
            <a:r>
              <a:rPr lang="en-US" b="1"/>
              <a:t>Hong Kong Mineral Show - 2018  </a:t>
            </a:r>
            <a:endParaRPr lang="ru-RU" b="1" dirty="0"/>
          </a:p>
        </p:txBody>
      </p:sp>
      <p:sp>
        <p:nvSpPr>
          <p:cNvPr id="6" name="Прямоугольник 5"/>
          <p:cNvSpPr/>
          <p:nvPr/>
        </p:nvSpPr>
        <p:spPr>
          <a:xfrm>
            <a:off x="1346423" y="3820066"/>
            <a:ext cx="2886910" cy="1569660"/>
          </a:xfrm>
          <a:prstGeom prst="rect">
            <a:avLst/>
          </a:prstGeom>
        </p:spPr>
        <p:txBody>
          <a:bodyPr wrap="square">
            <a:spAutoFit/>
          </a:bodyPr>
          <a:lstStyle/>
          <a:p>
            <a:r>
              <a:rPr lang="en-US" sz="3200" b="1" dirty="0" smtClean="0"/>
              <a:t>Part II.</a:t>
            </a:r>
          </a:p>
          <a:p>
            <a:endParaRPr lang="en-US" sz="3200" b="1" dirty="0"/>
          </a:p>
          <a:p>
            <a:r>
              <a:rPr lang="en-US" sz="3200" b="1" cap="small" dirty="0" smtClean="0"/>
              <a:t>Art of faceting</a:t>
            </a:r>
            <a:endParaRPr lang="ru-RU" sz="3200" cap="small"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783" y="957998"/>
            <a:ext cx="6617233" cy="5900002"/>
          </a:xfrm>
          <a:prstGeom prst="rect">
            <a:avLst/>
          </a:prstGeom>
        </p:spPr>
      </p:pic>
    </p:spTree>
    <p:extLst>
      <p:ext uri="{BB962C8B-B14F-4D97-AF65-F5344CB8AC3E}">
        <p14:creationId xmlns:p14="http://schemas.microsoft.com/office/powerpoint/2010/main" val="259626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09635" y="405845"/>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298713" y="1219521"/>
            <a:ext cx="5141843" cy="5411941"/>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smtClean="0"/>
              <a:t>“Look of the King” </a:t>
            </a:r>
            <a:br>
              <a:rPr lang="en-US" sz="2400" b="1" dirty="0" smtClean="0"/>
            </a:br>
            <a:r>
              <a:rPr lang="en-US" sz="2400" dirty="0" smtClean="0"/>
              <a:t/>
            </a:r>
            <a:br>
              <a:rPr lang="en-US" sz="2400" dirty="0" smtClean="0"/>
            </a:br>
            <a:r>
              <a:rPr lang="mr-IN" sz="2000" dirty="0" smtClean="0"/>
              <a:t>…</a:t>
            </a:r>
            <a:r>
              <a:rPr lang="en-US" sz="2000" dirty="0" smtClean="0"/>
              <a:t>He stood looking at me </a:t>
            </a:r>
            <a:r>
              <a:rPr lang="mr-IN" sz="2000" dirty="0" smtClean="0"/>
              <a:t>–</a:t>
            </a:r>
            <a:r>
              <a:rPr lang="en-US" sz="2000" dirty="0" smtClean="0"/>
              <a:t> gracious and wise </a:t>
            </a:r>
            <a:r>
              <a:rPr lang="mr-IN" sz="2000" dirty="0" smtClean="0"/>
              <a:t>–</a:t>
            </a:r>
            <a:r>
              <a:rPr lang="en-US" sz="2000" dirty="0" smtClean="0"/>
              <a:t> and oceans of power and dignity splashed in his eyes, captivating me, dissolving me and taking away somewhere behind the limits of human self-actualization</a:t>
            </a:r>
            <a:r>
              <a:rPr lang="mr-IN" sz="2000" dirty="0" smtClean="0"/>
              <a:t>…</a:t>
            </a:r>
            <a:r>
              <a:rPr lang="en-US" sz="2000" dirty="0" smtClean="0"/>
              <a:t> </a:t>
            </a:r>
            <a:br>
              <a:rPr lang="en-US" sz="2000" dirty="0" smtClean="0"/>
            </a:br>
            <a:r>
              <a:rPr lang="en-US" sz="2000" dirty="0" smtClean="0"/>
              <a:t>One time, at minute of weakness and discouragement, this look will flash before me again. Look of the KING.</a:t>
            </a:r>
            <a:br>
              <a:rPr lang="en-US" sz="2000" dirty="0" smtClean="0"/>
            </a:br>
            <a:r>
              <a:rPr lang="en-US" sz="1800" dirty="0"/>
              <a:t/>
            </a:r>
            <a:br>
              <a:rPr lang="en-US" sz="1800" dirty="0"/>
            </a:br>
            <a:r>
              <a:rPr lang="en-US" sz="2400" dirty="0" smtClean="0"/>
              <a:t>Scapolite, </a:t>
            </a:r>
            <a:br>
              <a:rPr lang="en-US" sz="2400" dirty="0" smtClean="0"/>
            </a:br>
            <a:r>
              <a:rPr lang="en-US" sz="2400" dirty="0" smtClean="0"/>
              <a:t>68.08 carats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115" y="1108212"/>
            <a:ext cx="4931695" cy="5523249"/>
          </a:xfrm>
          <a:prstGeom prst="rect">
            <a:avLst/>
          </a:prstGeom>
        </p:spPr>
      </p:pic>
    </p:spTree>
    <p:extLst>
      <p:ext uri="{BB962C8B-B14F-4D97-AF65-F5344CB8AC3E}">
        <p14:creationId xmlns:p14="http://schemas.microsoft.com/office/powerpoint/2010/main" val="17139974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80048" y="379341"/>
            <a:ext cx="3450175" cy="369332"/>
          </a:xfrm>
          <a:prstGeom prst="rect">
            <a:avLst/>
          </a:prstGeom>
        </p:spPr>
        <p:txBody>
          <a:bodyPr wrap="none">
            <a:spAutoFit/>
          </a:bodyPr>
          <a:lstStyle/>
          <a:p>
            <a:pPr algn="r"/>
            <a:r>
              <a:rPr lang="en-US" b="1" dirty="0"/>
              <a:t>Hong Kong Mineral Show - 2018  </a:t>
            </a:r>
            <a:endParaRPr lang="ru-RU" b="1" dirty="0"/>
          </a:p>
        </p:txBody>
      </p:sp>
      <p:sp>
        <p:nvSpPr>
          <p:cNvPr id="3" name="Заголовок 2"/>
          <p:cNvSpPr>
            <a:spLocks noGrp="1"/>
          </p:cNvSpPr>
          <p:nvPr>
            <p:ph type="title"/>
          </p:nvPr>
        </p:nvSpPr>
        <p:spPr>
          <a:xfrm>
            <a:off x="9451440" y="5097889"/>
            <a:ext cx="2544417"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smtClean="0"/>
              <a:t>Trash art</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735" y="926242"/>
            <a:ext cx="6309360" cy="5736336"/>
          </a:xfrm>
          <a:prstGeom prst="rect">
            <a:avLst/>
          </a:prstGeom>
        </p:spPr>
      </p:pic>
    </p:spTree>
    <p:extLst>
      <p:ext uri="{BB962C8B-B14F-4D97-AF65-F5344CB8AC3E}">
        <p14:creationId xmlns:p14="http://schemas.microsoft.com/office/powerpoint/2010/main" val="2501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34274" y="226866"/>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2716695" y="4678420"/>
            <a:ext cx="2544417"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err="1" smtClean="0"/>
              <a:t>Spyder</a:t>
            </a:r>
            <a:r>
              <a:rPr lang="en-US" sz="2400" b="1" dirty="0" smtClean="0"/>
              <a:t>. </a:t>
            </a:r>
            <a:br>
              <a:rPr lang="en-US" sz="2400" b="1" dirty="0" smtClean="0"/>
            </a:br>
            <a:r>
              <a:rPr lang="en-US" sz="2400" b="1" dirty="0" smtClean="0"/>
              <a:t>Just </a:t>
            </a:r>
            <a:r>
              <a:rPr lang="en-US" sz="2400" b="1" dirty="0" err="1" smtClean="0"/>
              <a:t>spyder</a:t>
            </a:r>
            <a:r>
              <a:rPr lang="en-US" sz="2400" b="1" dirty="0" smtClean="0"/>
              <a:t>.</a:t>
            </a:r>
            <a:endParaRPr lang="ru-RU" sz="2400" dirty="0"/>
          </a:p>
        </p:txBody>
      </p:sp>
      <p:pic>
        <p:nvPicPr>
          <p:cNvPr id="2" name="Рисунок 1"/>
          <p:cNvPicPr>
            <a:picLocks noChangeAspect="1"/>
          </p:cNvPicPr>
          <p:nvPr/>
        </p:nvPicPr>
        <p:blipFill>
          <a:blip r:embed="rId2"/>
          <a:stretch>
            <a:fillRect/>
          </a:stretch>
        </p:blipFill>
        <p:spPr>
          <a:xfrm>
            <a:off x="5731682" y="795130"/>
            <a:ext cx="5383419" cy="5605670"/>
          </a:xfrm>
          <a:prstGeom prst="rect">
            <a:avLst/>
          </a:prstGeom>
          <a:effectLst>
            <a:softEdge rad="63500"/>
          </a:effectLst>
        </p:spPr>
      </p:pic>
    </p:spTree>
    <p:extLst>
      <p:ext uri="{BB962C8B-B14F-4D97-AF65-F5344CB8AC3E}">
        <p14:creationId xmlns:p14="http://schemas.microsoft.com/office/powerpoint/2010/main" val="7852734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181266" y="379341"/>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2922319" y="4938863"/>
            <a:ext cx="2544417"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ru-RU" sz="2400" b="1" dirty="0" smtClean="0"/>
              <a:t>«</a:t>
            </a:r>
            <a:r>
              <a:rPr lang="en-US" sz="2400" b="1" dirty="0" smtClean="0"/>
              <a:t>The last glance”</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6744" y="1177234"/>
            <a:ext cx="5090160" cy="5522976"/>
          </a:xfrm>
          <a:prstGeom prst="rect">
            <a:avLst/>
          </a:prstGeom>
        </p:spPr>
      </p:pic>
    </p:spTree>
    <p:extLst>
      <p:ext uri="{BB962C8B-B14F-4D97-AF65-F5344CB8AC3E}">
        <p14:creationId xmlns:p14="http://schemas.microsoft.com/office/powerpoint/2010/main" val="12939963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195733" y="299828"/>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8195733" y="3606799"/>
            <a:ext cx="3603101" cy="2845021"/>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dirty="0" smtClean="0"/>
              <a:t>”</a:t>
            </a:r>
            <a:r>
              <a:rPr lang="en-US" sz="2400" b="1" dirty="0" smtClean="0"/>
              <a:t>Intense” yellow diamond</a:t>
            </a:r>
            <a:br>
              <a:rPr lang="en-US" sz="2400" b="1" dirty="0" smtClean="0"/>
            </a:br>
            <a:r>
              <a:rPr lang="en-US" sz="2400" b="1" dirty="0"/>
              <a:t/>
            </a:r>
            <a:br>
              <a:rPr lang="en-US" sz="2400" b="1" dirty="0"/>
            </a:br>
            <a:r>
              <a:rPr lang="en-US" sz="1800" b="1" dirty="0" smtClean="0"/>
              <a:t>Photo: Dmitry </a:t>
            </a:r>
            <a:r>
              <a:rPr lang="en-US" sz="1800" b="1" dirty="0" err="1" smtClean="0"/>
              <a:t>Stolyarevich</a:t>
            </a:r>
            <a:r>
              <a:rPr lang="en-US" sz="1800" b="1" dirty="0" smtClean="0"/>
              <a:t/>
            </a:r>
            <a:br>
              <a:rPr lang="en-US" sz="1800" b="1" dirty="0" smtClean="0"/>
            </a:br>
            <a:r>
              <a:rPr lang="en-US" sz="1800" b="1" dirty="0" smtClean="0"/>
              <a:t>(Moscow)</a:t>
            </a:r>
            <a:endParaRPr lang="ru-RU" sz="1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3417" y="1337276"/>
            <a:ext cx="5632704" cy="5114544"/>
          </a:xfrm>
          <a:prstGeom prst="rect">
            <a:avLst/>
          </a:prstGeom>
        </p:spPr>
      </p:pic>
    </p:spTree>
    <p:extLst>
      <p:ext uri="{BB962C8B-B14F-4D97-AF65-F5344CB8AC3E}">
        <p14:creationId xmlns:p14="http://schemas.microsoft.com/office/powerpoint/2010/main" val="8483962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195733" y="472106"/>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8195733" y="3606799"/>
            <a:ext cx="3603101" cy="2845021"/>
          </a:xfrm>
        </p:spPr>
        <p:txBody>
          <a:bodyPr>
            <a:normAutofit/>
          </a:bodyPr>
          <a:lstStyle/>
          <a:p>
            <a:pPr>
              <a:spcBef>
                <a:spcPts val="1200"/>
              </a:spcBef>
            </a:pPr>
            <a:r>
              <a:rPr lang="en-US" sz="2400" dirty="0" smtClean="0"/>
              <a:t>Untreated Topaz,</a:t>
            </a:r>
            <a:br>
              <a:rPr lang="en-US" sz="2400" dirty="0" smtClean="0"/>
            </a:br>
            <a:r>
              <a:rPr lang="en-US" sz="2400" dirty="0" smtClean="0"/>
              <a:t>170.9 carats</a:t>
            </a:r>
            <a:br>
              <a:rPr lang="en-US" sz="2400" dirty="0" smtClean="0"/>
            </a:br>
            <a:r>
              <a:rPr lang="en-US" sz="2400" dirty="0"/>
              <a:t/>
            </a:r>
            <a:br>
              <a:rPr lang="en-US" sz="2400" dirty="0"/>
            </a:br>
            <a:r>
              <a:rPr lang="en-US" sz="2400" b="1" dirty="0" smtClean="0"/>
              <a:t>Light / Intense Blue</a:t>
            </a:r>
            <a:endParaRPr lang="ru-RU" sz="1800" dirty="0"/>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1948" y="1020959"/>
            <a:ext cx="5260848" cy="2609088"/>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1948" y="3724765"/>
            <a:ext cx="5260848" cy="2609088"/>
          </a:xfrm>
          <a:prstGeom prst="rect">
            <a:avLst/>
          </a:prstGeom>
        </p:spPr>
      </p:pic>
    </p:spTree>
    <p:extLst>
      <p:ext uri="{BB962C8B-B14F-4D97-AF65-F5344CB8AC3E}">
        <p14:creationId xmlns:p14="http://schemas.microsoft.com/office/powerpoint/2010/main" val="17550716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48659" y="313080"/>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298713" y="1219521"/>
            <a:ext cx="5141843" cy="5411941"/>
          </a:xfrm>
        </p:spPr>
        <p:txBody>
          <a:bodyPr>
            <a:normAutofit/>
          </a:bodyPr>
          <a:lstStyle/>
          <a:p>
            <a:r>
              <a:rPr lang="en-US" sz="2400" b="1" dirty="0" smtClean="0"/>
              <a:t>“Forget-me-not” </a:t>
            </a:r>
            <a:br>
              <a:rPr lang="en-US" sz="2400" b="1" dirty="0" smtClean="0"/>
            </a:br>
            <a:r>
              <a:rPr lang="en-US" sz="2400" dirty="0" smtClean="0"/>
              <a:t/>
            </a:r>
            <a:br>
              <a:rPr lang="en-US" sz="2400" dirty="0" smtClean="0"/>
            </a:br>
            <a:r>
              <a:rPr lang="en-US" sz="2000" dirty="0"/>
              <a:t>Passing away, I will not disappear.</a:t>
            </a:r>
            <a:r>
              <a:rPr lang="ru-RU" sz="2000" dirty="0"/>
              <a:t/>
            </a:r>
            <a:br>
              <a:rPr lang="ru-RU" sz="2000" dirty="0"/>
            </a:br>
            <a:r>
              <a:rPr lang="en-US" sz="2000" dirty="0"/>
              <a:t>I will dissolve in the coolness of the evening breeze. I will sprout among bright spring grass. I will meet you by the song of the distant stars and smile to you by each dewdrop.</a:t>
            </a:r>
            <a:r>
              <a:rPr lang="ru-RU" sz="2000" dirty="0"/>
              <a:t/>
            </a:r>
            <a:br>
              <a:rPr lang="ru-RU" sz="2000" dirty="0"/>
            </a:br>
            <a:r>
              <a:rPr lang="en-US" sz="2000" dirty="0"/>
              <a:t>Manage to recognize my joy in the light that hugs you. Manage to hear my voice in the whisper of wind, dancing with you. Manage to see my body in </a:t>
            </a:r>
            <a:r>
              <a:rPr lang="en-US" sz="2000" dirty="0" smtClean="0"/>
              <a:t>the </a:t>
            </a:r>
            <a:r>
              <a:rPr lang="en-US" sz="2000" dirty="0"/>
              <a:t>sparkles of forget-me-nots...</a:t>
            </a:r>
            <a:r>
              <a:rPr lang="ru-RU" sz="2000" dirty="0"/>
              <a:t/>
            </a:r>
            <a:br>
              <a:rPr lang="ru-RU" sz="2000" dirty="0"/>
            </a:br>
            <a:r>
              <a:rPr lang="en-US" sz="2000" dirty="0"/>
              <a:t>Forget. Me. Not...  We may be always together.</a:t>
            </a:r>
            <a:r>
              <a:rPr lang="ru-RU" sz="2000" dirty="0"/>
              <a:t/>
            </a:r>
            <a:br>
              <a:rPr lang="ru-RU" sz="2000" dirty="0"/>
            </a:br>
            <a:r>
              <a:rPr lang="en-US" sz="1800" dirty="0"/>
              <a:t/>
            </a:r>
            <a:br>
              <a:rPr lang="en-US" sz="1800" dirty="0"/>
            </a:br>
            <a:r>
              <a:rPr lang="en-US" sz="2400" dirty="0" smtClean="0"/>
              <a:t>Blue Topaz, </a:t>
            </a:r>
            <a:br>
              <a:rPr lang="en-US" sz="2400" dirty="0" smtClean="0"/>
            </a:br>
            <a:r>
              <a:rPr lang="en-US" sz="2400" dirty="0" smtClean="0"/>
              <a:t>136.02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1618" y="1096294"/>
            <a:ext cx="5157216" cy="5535168"/>
          </a:xfrm>
          <a:prstGeom prst="rect">
            <a:avLst/>
          </a:prstGeom>
        </p:spPr>
      </p:pic>
    </p:spTree>
    <p:extLst>
      <p:ext uri="{BB962C8B-B14F-4D97-AF65-F5344CB8AC3E}">
        <p14:creationId xmlns:p14="http://schemas.microsoft.com/office/powerpoint/2010/main" val="8384330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13787" y="432349"/>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298713" y="926242"/>
            <a:ext cx="5525420" cy="5779357"/>
          </a:xfrm>
        </p:spPr>
        <p:txBody>
          <a:bodyPr>
            <a:normAutofit fontScale="90000"/>
          </a:bodyPr>
          <a:lstStyle/>
          <a:p>
            <a:r>
              <a:rPr lang="en-US" sz="2400" b="1" dirty="0" smtClean="0"/>
              <a:t>“Rose” </a:t>
            </a:r>
            <a:br>
              <a:rPr lang="en-US" sz="2400" b="1" dirty="0" smtClean="0"/>
            </a:br>
            <a:r>
              <a:rPr lang="en-US" sz="2400" dirty="0" smtClean="0"/>
              <a:t/>
            </a:r>
            <a:br>
              <a:rPr lang="en-US" sz="2400" dirty="0" smtClean="0"/>
            </a:br>
            <a:r>
              <a:rPr lang="en-US" sz="2000" dirty="0"/>
              <a:t>They say that stars are fading when fall down from the sky... It is wrong. Just body of star is fading, but her soul is incarnating in the flower – to have some rest during short time of blossoming. Then, saying "Bye..." to falling petals, it ascends and shines by refresh light, full of silent charm of summer morning.</a:t>
            </a:r>
            <a:r>
              <a:rPr lang="ru-RU" sz="2000" dirty="0"/>
              <a:t/>
            </a:r>
            <a:br>
              <a:rPr lang="ru-RU" sz="2000" dirty="0"/>
            </a:br>
            <a:r>
              <a:rPr lang="en-US" sz="2000" dirty="0"/>
              <a:t>Each star has her own character. Some of them fire as bright tulips, others hide as scattering of dandelions. Some of them attract by color, others by aroma... But just a few, like Queens of flower garden, are perfect in everything.</a:t>
            </a:r>
            <a:r>
              <a:rPr lang="ru-RU" sz="2000" dirty="0"/>
              <a:t/>
            </a:r>
            <a:br>
              <a:rPr lang="ru-RU" sz="2000" dirty="0"/>
            </a:br>
            <a:r>
              <a:rPr lang="en-US" sz="2000" dirty="0"/>
              <a:t>I will put white rose by the head of your bed</a:t>
            </a:r>
            <a:r>
              <a:rPr lang="en-US" sz="2000" dirty="0" smtClean="0"/>
              <a:t>.</a:t>
            </a:r>
            <a:br>
              <a:rPr lang="en-US" sz="2000" dirty="0" smtClean="0"/>
            </a:br>
            <a:r>
              <a:rPr lang="en-US" sz="2000" dirty="0" smtClean="0"/>
              <a:t> </a:t>
            </a:r>
            <a:r>
              <a:rPr lang="ru-RU" sz="2000" dirty="0" err="1"/>
              <a:t>Let</a:t>
            </a:r>
            <a:r>
              <a:rPr lang="ru-RU" sz="2000" dirty="0"/>
              <a:t> </a:t>
            </a:r>
            <a:r>
              <a:rPr lang="ru-RU" sz="2000" dirty="0" err="1"/>
              <a:t>Star</a:t>
            </a:r>
            <a:r>
              <a:rPr lang="ru-RU" sz="2000" dirty="0"/>
              <a:t> </a:t>
            </a:r>
            <a:r>
              <a:rPr lang="ru-RU" sz="2000" dirty="0" err="1"/>
              <a:t>shine</a:t>
            </a:r>
            <a:r>
              <a:rPr lang="ru-RU" sz="2000" dirty="0"/>
              <a:t>! </a:t>
            </a:r>
            <a:r>
              <a:rPr lang="en-US" sz="2000" dirty="0" smtClean="0"/>
              <a:t/>
            </a:r>
            <a:br>
              <a:rPr lang="en-US" sz="2000" dirty="0" smtClean="0"/>
            </a:br>
            <a:r>
              <a:rPr lang="en-US" sz="1800" dirty="0"/>
              <a:t/>
            </a:r>
            <a:br>
              <a:rPr lang="en-US" sz="1800" dirty="0"/>
            </a:br>
            <a:r>
              <a:rPr lang="en-US" sz="2400" dirty="0" smtClean="0"/>
              <a:t>Citrine, </a:t>
            </a:r>
            <a:br>
              <a:rPr lang="en-US" sz="2400" dirty="0" smtClean="0"/>
            </a:br>
            <a:r>
              <a:rPr lang="en-US" sz="2400" dirty="0" smtClean="0"/>
              <a:t>74.31 carats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6900" y="1207007"/>
            <a:ext cx="4992624" cy="5498592"/>
          </a:xfrm>
          <a:prstGeom prst="rect">
            <a:avLst/>
          </a:prstGeom>
        </p:spPr>
      </p:pic>
    </p:spTree>
    <p:extLst>
      <p:ext uri="{BB962C8B-B14F-4D97-AF65-F5344CB8AC3E}">
        <p14:creationId xmlns:p14="http://schemas.microsoft.com/office/powerpoint/2010/main" val="469753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13787" y="352837"/>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1298713" y="926242"/>
            <a:ext cx="5525420" cy="5779357"/>
          </a:xfrm>
        </p:spPr>
        <p:txBody>
          <a:bodyPr>
            <a:normAutofit/>
          </a:bodyPr>
          <a:lstStyle/>
          <a:p>
            <a:r>
              <a:rPr lang="en-US" sz="2400" b="1" dirty="0" smtClean="0"/>
              <a:t>“Lotus” </a:t>
            </a:r>
            <a:br>
              <a:rPr lang="en-US" sz="2400" b="1" dirty="0" smtClean="0"/>
            </a:br>
            <a:r>
              <a:rPr lang="en-US" sz="2400" dirty="0" smtClean="0"/>
              <a:t/>
            </a:r>
            <a:br>
              <a:rPr lang="en-US" sz="2400" dirty="0" smtClean="0"/>
            </a:br>
            <a:r>
              <a:rPr lang="en-US" sz="1800" dirty="0"/>
              <a:t>Our life is music</a:t>
            </a:r>
            <a:r>
              <a:rPr lang="ru-RU" sz="1800" dirty="0"/>
              <a:t>.</a:t>
            </a:r>
            <a:br>
              <a:rPr lang="ru-RU" sz="1800" dirty="0"/>
            </a:br>
            <a:r>
              <a:rPr lang="en-US" sz="1800" dirty="0"/>
              <a:t>In the dark depth of the Unknowable, the initial vibration of melody </a:t>
            </a:r>
            <a:r>
              <a:rPr lang="en-US" sz="1800" dirty="0" err="1"/>
              <a:t>borns</a:t>
            </a:r>
            <a:r>
              <a:rPr lang="en-US" sz="1800" dirty="0"/>
              <a:t> like a Lotus bud. It swells up, taking power from sacred roots; expands by joyful greenery of leaves. And, like a strong steam, the piercing main tune strives upward – from black mud of Matter, through cloudy water of Ignorance, through clearness of Cognizing, upper and upper – to the pure first-manifested Light, to open out by wonderful flower of Perfection, and to dissolve there becoming the Light itself...</a:t>
            </a:r>
            <a:r>
              <a:rPr lang="ru-RU" sz="1800" dirty="0"/>
              <a:t/>
            </a:r>
            <a:br>
              <a:rPr lang="ru-RU" sz="1800" dirty="0"/>
            </a:br>
            <a:r>
              <a:rPr lang="en-US" sz="1800" dirty="0"/>
              <a:t>Blessed those who realized Harmony!</a:t>
            </a:r>
            <a:r>
              <a:rPr lang="ru-RU" sz="1800" dirty="0"/>
              <a:t> </a:t>
            </a:r>
            <a:r>
              <a:rPr lang="en-US" sz="1800" dirty="0" smtClean="0"/>
              <a:t/>
            </a:r>
            <a:br>
              <a:rPr lang="en-US" sz="1800" dirty="0" smtClean="0"/>
            </a:br>
            <a:r>
              <a:rPr lang="en-US" sz="1800" dirty="0"/>
              <a:t/>
            </a:r>
            <a:br>
              <a:rPr lang="en-US" sz="1800" dirty="0"/>
            </a:br>
            <a:r>
              <a:rPr lang="en-US" sz="2400" dirty="0" smtClean="0"/>
              <a:t>Kunzite, </a:t>
            </a:r>
            <a:br>
              <a:rPr lang="en-US" sz="2400" dirty="0" smtClean="0"/>
            </a:br>
            <a:r>
              <a:rPr lang="en-US" sz="2400" dirty="0" smtClean="0"/>
              <a:t>161.68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1500" y="1182623"/>
            <a:ext cx="5041392" cy="5522976"/>
          </a:xfrm>
          <a:prstGeom prst="rect">
            <a:avLst/>
          </a:prstGeom>
        </p:spPr>
      </p:pic>
    </p:spTree>
    <p:extLst>
      <p:ext uri="{BB962C8B-B14F-4D97-AF65-F5344CB8AC3E}">
        <p14:creationId xmlns:p14="http://schemas.microsoft.com/office/powerpoint/2010/main" val="2937005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2">
            <a:alphaModFix amt="26000"/>
          </a:blip>
          <a:srcRect l="17549"/>
          <a:stretch/>
        </p:blipFill>
        <p:spPr>
          <a:xfrm>
            <a:off x="6375400" y="1079154"/>
            <a:ext cx="5608943" cy="5419505"/>
          </a:xfrm>
          <a:prstGeom prst="rect">
            <a:avLst/>
          </a:prstGeom>
          <a:effectLst>
            <a:softEdge rad="63500"/>
          </a:effectLst>
        </p:spPr>
      </p:pic>
      <p:sp>
        <p:nvSpPr>
          <p:cNvPr id="7" name="Прямоугольник 6"/>
          <p:cNvSpPr/>
          <p:nvPr/>
        </p:nvSpPr>
        <p:spPr>
          <a:xfrm>
            <a:off x="8393300" y="334462"/>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6881781" y="2199206"/>
            <a:ext cx="4720701" cy="4299453"/>
          </a:xfrm>
        </p:spPr>
        <p:txBody>
          <a:bodyPr>
            <a:normAutofit/>
          </a:bodyPr>
          <a:lstStyle/>
          <a:p>
            <a:r>
              <a:rPr lang="en-US" sz="2400" b="1" dirty="0" smtClean="0"/>
              <a:t>“Faces of Perfection” </a:t>
            </a:r>
            <a:br>
              <a:rPr lang="en-US" sz="2400" b="1" dirty="0" smtClean="0"/>
            </a:br>
            <a:r>
              <a:rPr lang="en-US" sz="2400" b="1" dirty="0" smtClean="0"/>
              <a:t>(Japan)</a:t>
            </a:r>
            <a:br>
              <a:rPr lang="en-US" sz="2400" b="1" dirty="0" smtClean="0"/>
            </a:br>
            <a:r>
              <a:rPr lang="en-US" sz="2400" dirty="0" smtClean="0"/>
              <a:t/>
            </a:r>
            <a:br>
              <a:rPr lang="en-US" sz="2400" dirty="0" smtClean="0"/>
            </a:br>
            <a:r>
              <a:rPr lang="en-US" sz="2000" b="1" dirty="0"/>
              <a:t>Sakura finishes blossoming quite fast and flight of arrow is swift. But beauty of flower is immortal, as well as power of flying arrow. Power and Beauty are two faces of the single Perfection.</a:t>
            </a:r>
            <a:r>
              <a:rPr lang="ru-RU" sz="2000" b="1" dirty="0"/>
              <a:t/>
            </a:r>
            <a:br>
              <a:rPr lang="ru-RU" sz="2000" b="1" dirty="0"/>
            </a:br>
            <a:r>
              <a:rPr lang="en-US" sz="2000" dirty="0"/>
              <a:t/>
            </a:r>
            <a:br>
              <a:rPr lang="en-US" sz="2000" dirty="0"/>
            </a:br>
            <a:r>
              <a:rPr lang="en-US" sz="2400" dirty="0" smtClean="0"/>
              <a:t>Kunzite, </a:t>
            </a:r>
            <a:br>
              <a:rPr lang="en-US" sz="2400" dirty="0" smtClean="0"/>
            </a:br>
            <a:r>
              <a:rPr lang="en-US" sz="2400" dirty="0" smtClean="0"/>
              <a:t>122.85 carats</a:t>
            </a:r>
            <a:endParaRPr lang="ru-RU" sz="2400" dirty="0"/>
          </a:p>
        </p:txBody>
      </p:sp>
      <p:pic>
        <p:nvPicPr>
          <p:cNvPr id="2" name="Рисунок 1"/>
          <p:cNvPicPr>
            <a:picLocks noChangeAspect="1"/>
          </p:cNvPicPr>
          <p:nvPr/>
        </p:nvPicPr>
        <p:blipFill rotWithShape="1">
          <a:blip r:embed="rId3">
            <a:extLst>
              <a:ext uri="{28A0092B-C50C-407E-A947-70E740481C1C}">
                <a14:useLocalDpi xmlns:a14="http://schemas.microsoft.com/office/drawing/2010/main" val="0"/>
              </a:ext>
            </a:extLst>
          </a:blip>
          <a:srcRect b="39131"/>
          <a:stretch/>
        </p:blipFill>
        <p:spPr>
          <a:xfrm>
            <a:off x="1651614" y="1253978"/>
            <a:ext cx="4139586" cy="5069855"/>
          </a:xfrm>
          <a:prstGeom prst="rect">
            <a:avLst/>
          </a:prstGeom>
        </p:spPr>
      </p:pic>
    </p:spTree>
    <p:extLst>
      <p:ext uri="{BB962C8B-B14F-4D97-AF65-F5344CB8AC3E}">
        <p14:creationId xmlns:p14="http://schemas.microsoft.com/office/powerpoint/2010/main" val="20130181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alphaModFix amt="22000"/>
          </a:blip>
          <a:srcRect l="17392" t="18127" r="15971" b="11532"/>
          <a:stretch/>
        </p:blipFill>
        <p:spPr>
          <a:xfrm>
            <a:off x="6867705" y="926242"/>
            <a:ext cx="4931129" cy="5254424"/>
          </a:xfrm>
          <a:prstGeom prst="rect">
            <a:avLst/>
          </a:prstGeom>
          <a:effectLst>
            <a:softEdge rad="63500"/>
          </a:effectLst>
        </p:spPr>
      </p:pic>
      <p:sp>
        <p:nvSpPr>
          <p:cNvPr id="7" name="Прямоугольник 6"/>
          <p:cNvSpPr/>
          <p:nvPr/>
        </p:nvSpPr>
        <p:spPr>
          <a:xfrm>
            <a:off x="8348659" y="423583"/>
            <a:ext cx="3450175" cy="369332"/>
          </a:xfrm>
          <a:prstGeom prst="rect">
            <a:avLst/>
          </a:prstGeom>
        </p:spPr>
        <p:txBody>
          <a:bodyPr wrap="none">
            <a:spAutoFit/>
          </a:bodyPr>
          <a:lstStyle/>
          <a:p>
            <a:pPr algn="r"/>
            <a:r>
              <a:rPr lang="en-US" b="1"/>
              <a:t>Hong Kong Mineral Show - 2018  </a:t>
            </a:r>
            <a:endParaRPr lang="ru-RU" b="1" dirty="0"/>
          </a:p>
        </p:txBody>
      </p:sp>
      <p:sp>
        <p:nvSpPr>
          <p:cNvPr id="3" name="Заголовок 2"/>
          <p:cNvSpPr>
            <a:spLocks noGrp="1"/>
          </p:cNvSpPr>
          <p:nvPr>
            <p:ph type="title"/>
          </p:nvPr>
        </p:nvSpPr>
        <p:spPr>
          <a:xfrm>
            <a:off x="6881781" y="2199206"/>
            <a:ext cx="4720701" cy="4299453"/>
          </a:xfrm>
        </p:spPr>
        <p:txBody>
          <a:bodyPr>
            <a:normAutofit/>
          </a:bodyPr>
          <a:lstStyle/>
          <a:p>
            <a:r>
              <a:rPr lang="en-US" sz="2400" b="1" dirty="0" smtClean="0"/>
              <a:t>“The Great in a tiny” </a:t>
            </a:r>
            <a:br>
              <a:rPr lang="en-US" sz="2400" b="1" dirty="0" smtClean="0"/>
            </a:br>
            <a:r>
              <a:rPr lang="en-US" sz="2400" b="1" dirty="0" smtClean="0"/>
              <a:t>(Tibet)</a:t>
            </a:r>
            <a:br>
              <a:rPr lang="en-US" sz="2400" b="1" dirty="0" smtClean="0"/>
            </a:br>
            <a:r>
              <a:rPr lang="en-US" sz="2400" dirty="0" smtClean="0"/>
              <a:t/>
            </a:r>
            <a:br>
              <a:rPr lang="en-US" sz="2400" dirty="0" smtClean="0"/>
            </a:br>
            <a:r>
              <a:rPr lang="en-US" sz="2000" b="1" dirty="0"/>
              <a:t>The Great Mandala is shining in the small gemstone. A small man is realizing the great teachings.       The tiny may contain the Grand, being the beginning, the end and the evolution itself...</a:t>
            </a:r>
            <a:r>
              <a:rPr lang="ru-RU" sz="2000" dirty="0"/>
              <a:t/>
            </a:r>
            <a:br>
              <a:rPr lang="ru-RU" sz="2000" dirty="0"/>
            </a:br>
            <a:r>
              <a:rPr lang="en-US" sz="2000" dirty="0"/>
              <a:t/>
            </a:r>
            <a:br>
              <a:rPr lang="en-US" sz="2000" dirty="0"/>
            </a:br>
            <a:r>
              <a:rPr lang="en-US" sz="2400" dirty="0" smtClean="0"/>
              <a:t>Topaz, </a:t>
            </a:r>
            <a:br>
              <a:rPr lang="en-US" sz="2400" dirty="0" smtClean="0"/>
            </a:br>
            <a:r>
              <a:rPr lang="en-US" sz="2400" dirty="0" smtClean="0"/>
              <a:t>160.95 carats</a:t>
            </a:r>
            <a:endParaRPr lang="ru-RU" sz="2400" dirty="0"/>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b="39517"/>
          <a:stretch/>
        </p:blipFill>
        <p:spPr>
          <a:xfrm>
            <a:off x="1807265" y="1025296"/>
            <a:ext cx="4329993" cy="5254424"/>
          </a:xfrm>
          <a:prstGeom prst="rect">
            <a:avLst/>
          </a:prstGeom>
        </p:spPr>
      </p:pic>
    </p:spTree>
    <p:extLst>
      <p:ext uri="{BB962C8B-B14F-4D97-AF65-F5344CB8AC3E}">
        <p14:creationId xmlns:p14="http://schemas.microsoft.com/office/powerpoint/2010/main" val="74243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380048" y="431881"/>
            <a:ext cx="3450175" cy="369332"/>
          </a:xfrm>
          <a:prstGeom prst="rect">
            <a:avLst/>
          </a:prstGeom>
        </p:spPr>
        <p:txBody>
          <a:bodyPr wrap="none">
            <a:spAutoFit/>
          </a:bodyPr>
          <a:lstStyle/>
          <a:p>
            <a:pPr algn="r"/>
            <a:r>
              <a:rPr lang="en-US" b="1"/>
              <a:t>Hong Kong Mineral Show - 2018  </a:t>
            </a:r>
            <a:endParaRPr lang="ru-RU" b="1" dirty="0"/>
          </a:p>
        </p:txBody>
      </p:sp>
      <p:sp>
        <p:nvSpPr>
          <p:cNvPr id="17" name="Прямоугольник 16"/>
          <p:cNvSpPr/>
          <p:nvPr/>
        </p:nvSpPr>
        <p:spPr>
          <a:xfrm>
            <a:off x="8906933" y="4351867"/>
            <a:ext cx="3128967" cy="1938992"/>
          </a:xfrm>
          <a:prstGeom prst="rect">
            <a:avLst/>
          </a:prstGeom>
        </p:spPr>
        <p:txBody>
          <a:bodyPr wrap="square">
            <a:spAutoFit/>
          </a:bodyPr>
          <a:lstStyle/>
          <a:p>
            <a:r>
              <a:rPr lang="en-US" sz="2400" b="1" dirty="0" smtClean="0"/>
              <a:t>One of participants of </a:t>
            </a:r>
            <a:r>
              <a:rPr lang="en-US" sz="2400" b="1" dirty="0" err="1" smtClean="0"/>
              <a:t>WorldSkills</a:t>
            </a:r>
            <a:r>
              <a:rPr lang="en-US" sz="2400" b="1" dirty="0" smtClean="0"/>
              <a:t> </a:t>
            </a:r>
            <a:r>
              <a:rPr lang="mr-IN" sz="2400" b="1" dirty="0" smtClean="0"/>
              <a:t>–</a:t>
            </a:r>
            <a:r>
              <a:rPr lang="en-US" sz="2400" b="1" dirty="0" smtClean="0"/>
              <a:t> Russia</a:t>
            </a:r>
          </a:p>
          <a:p>
            <a:r>
              <a:rPr lang="en-US" sz="2400" b="1" dirty="0" smtClean="0"/>
              <a:t>Competition</a:t>
            </a:r>
          </a:p>
          <a:p>
            <a:endParaRPr lang="en-US" sz="2400" b="1" dirty="0"/>
          </a:p>
          <a:p>
            <a:r>
              <a:rPr lang="en-US" sz="2400" b="1" dirty="0" smtClean="0"/>
              <a:t>Moscow, 2018</a:t>
            </a:r>
            <a:endParaRPr lang="en-US" sz="24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3239" y="926242"/>
            <a:ext cx="6266688" cy="5687568"/>
          </a:xfrm>
          <a:prstGeom prst="rect">
            <a:avLst/>
          </a:prstGeom>
        </p:spPr>
      </p:pic>
    </p:spTree>
    <p:extLst>
      <p:ext uri="{BB962C8B-B14F-4D97-AF65-F5344CB8AC3E}">
        <p14:creationId xmlns:p14="http://schemas.microsoft.com/office/powerpoint/2010/main" val="7715156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406553" y="392124"/>
            <a:ext cx="3450175" cy="369332"/>
          </a:xfrm>
          <a:prstGeom prst="rect">
            <a:avLst/>
          </a:prstGeom>
        </p:spPr>
        <p:txBody>
          <a:bodyPr wrap="none">
            <a:spAutoFit/>
          </a:bodyPr>
          <a:lstStyle/>
          <a:p>
            <a:pPr algn="r"/>
            <a:r>
              <a:rPr lang="en-US" b="1"/>
              <a:t>Hong Kong Mineral Show - 2018  </a:t>
            </a:r>
            <a:endParaRPr lang="ru-RU"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1775" y="1034774"/>
            <a:ext cx="8308848" cy="5669280"/>
          </a:xfrm>
          <a:prstGeom prst="rect">
            <a:avLst/>
          </a:prstGeom>
        </p:spPr>
      </p:pic>
    </p:spTree>
    <p:extLst>
      <p:ext uri="{BB962C8B-B14F-4D97-AF65-F5344CB8AC3E}">
        <p14:creationId xmlns:p14="http://schemas.microsoft.com/office/powerpoint/2010/main" val="4407965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582258" y="385573"/>
            <a:ext cx="3450175" cy="369332"/>
          </a:xfrm>
          <a:prstGeom prst="rect">
            <a:avLst/>
          </a:prstGeom>
        </p:spPr>
        <p:txBody>
          <a:bodyPr wrap="none">
            <a:spAutoFit/>
          </a:bodyPr>
          <a:lstStyle/>
          <a:p>
            <a:pPr algn="r"/>
            <a:r>
              <a:rPr lang="en-US" b="1"/>
              <a:t>Hong Kong Mineral Show - 2018  </a:t>
            </a:r>
            <a:endParaRPr lang="ru-RU" b="1" dirty="0"/>
          </a:p>
        </p:txBody>
      </p:sp>
      <p:sp>
        <p:nvSpPr>
          <p:cNvPr id="11" name="Прямоугольник 10"/>
          <p:cNvSpPr/>
          <p:nvPr/>
        </p:nvSpPr>
        <p:spPr>
          <a:xfrm>
            <a:off x="9394532" y="3691468"/>
            <a:ext cx="2637901" cy="2862322"/>
          </a:xfrm>
          <a:prstGeom prst="rect">
            <a:avLst/>
          </a:prstGeom>
        </p:spPr>
        <p:txBody>
          <a:bodyPr wrap="square">
            <a:spAutoFit/>
          </a:bodyPr>
          <a:lstStyle/>
          <a:p>
            <a:r>
              <a:rPr lang="en-US" sz="2000" b="1" dirty="0" smtClean="0"/>
              <a:t>Graduates of faceting course “Basic of precision cut”</a:t>
            </a:r>
          </a:p>
          <a:p>
            <a:endParaRPr lang="en-US" sz="2000" dirty="0" smtClean="0"/>
          </a:p>
          <a:p>
            <a:r>
              <a:rPr lang="en-US" sz="2000" dirty="0" smtClean="0"/>
              <a:t>Gems and Jewelry Institute of Thailand,</a:t>
            </a:r>
          </a:p>
          <a:p>
            <a:r>
              <a:rPr lang="en-US" sz="2000" dirty="0" smtClean="0"/>
              <a:t>Bangkok</a:t>
            </a:r>
          </a:p>
          <a:p>
            <a:endParaRPr lang="en-US" sz="2000" b="1" dirty="0"/>
          </a:p>
          <a:p>
            <a:r>
              <a:rPr lang="en-US" sz="2000" b="1" dirty="0" smtClean="0"/>
              <a:t>October, 2016</a:t>
            </a:r>
            <a:endParaRPr lang="ru-RU" sz="20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020" y="1164926"/>
            <a:ext cx="7754112" cy="5388864"/>
          </a:xfrm>
          <a:prstGeom prst="rect">
            <a:avLst/>
          </a:prstGeom>
        </p:spPr>
      </p:pic>
    </p:spTree>
    <p:extLst>
      <p:ext uri="{BB962C8B-B14F-4D97-AF65-F5344CB8AC3E}">
        <p14:creationId xmlns:p14="http://schemas.microsoft.com/office/powerpoint/2010/main" val="1561939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221022" y="233567"/>
            <a:ext cx="3450175" cy="369332"/>
          </a:xfrm>
          <a:prstGeom prst="rect">
            <a:avLst/>
          </a:prstGeom>
        </p:spPr>
        <p:txBody>
          <a:bodyPr wrap="none">
            <a:spAutoFit/>
          </a:bodyPr>
          <a:lstStyle/>
          <a:p>
            <a:pPr algn="r"/>
            <a:r>
              <a:rPr lang="en-US" b="1"/>
              <a:t>Hong Kong Mineral Show - 2018  </a:t>
            </a:r>
            <a:endParaRPr lang="ru-RU" b="1" dirty="0"/>
          </a:p>
        </p:txBody>
      </p:sp>
      <p:sp>
        <p:nvSpPr>
          <p:cNvPr id="11" name="Прямоугольник 10"/>
          <p:cNvSpPr/>
          <p:nvPr/>
        </p:nvSpPr>
        <p:spPr>
          <a:xfrm>
            <a:off x="9242132" y="3556001"/>
            <a:ext cx="2637901" cy="2862322"/>
          </a:xfrm>
          <a:prstGeom prst="rect">
            <a:avLst/>
          </a:prstGeom>
        </p:spPr>
        <p:txBody>
          <a:bodyPr wrap="square">
            <a:spAutoFit/>
          </a:bodyPr>
          <a:lstStyle/>
          <a:p>
            <a:r>
              <a:rPr lang="en-US" sz="2000" b="1" dirty="0"/>
              <a:t>R</a:t>
            </a:r>
            <a:r>
              <a:rPr lang="en-US" sz="2000" b="1" dirty="0" smtClean="0"/>
              <a:t>esults of the Single Stone Competition provided by the US Faceters Guild</a:t>
            </a:r>
          </a:p>
          <a:p>
            <a:endParaRPr lang="en-US" sz="2000" dirty="0" smtClean="0"/>
          </a:p>
          <a:p>
            <a:r>
              <a:rPr lang="en-US" sz="2000" dirty="0" smtClean="0"/>
              <a:t>(Novice and Grand Master classes)</a:t>
            </a:r>
          </a:p>
          <a:p>
            <a:endParaRPr lang="en-US" sz="2000" b="1" dirty="0"/>
          </a:p>
          <a:p>
            <a:r>
              <a:rPr lang="en-US" sz="2000" b="1" dirty="0" smtClean="0"/>
              <a:t>September, 2014</a:t>
            </a:r>
            <a:endParaRPr lang="ru-RU" sz="20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834" y="702365"/>
            <a:ext cx="6799119" cy="5971345"/>
          </a:xfrm>
          <a:prstGeom prst="rect">
            <a:avLst/>
          </a:prstGeom>
        </p:spPr>
      </p:pic>
    </p:spTree>
    <p:extLst>
      <p:ext uri="{BB962C8B-B14F-4D97-AF65-F5344CB8AC3E}">
        <p14:creationId xmlns:p14="http://schemas.microsoft.com/office/powerpoint/2010/main" val="13807866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061995" y="438582"/>
            <a:ext cx="3450175" cy="369332"/>
          </a:xfrm>
          <a:prstGeom prst="rect">
            <a:avLst/>
          </a:prstGeom>
        </p:spPr>
        <p:txBody>
          <a:bodyPr wrap="none">
            <a:spAutoFit/>
          </a:bodyPr>
          <a:lstStyle/>
          <a:p>
            <a:pPr algn="r"/>
            <a:r>
              <a:rPr lang="en-US" b="1"/>
              <a:t>Hong Kong Mineral Show - 2018  </a:t>
            </a:r>
            <a:endParaRPr lang="ru-RU" b="1" dirty="0"/>
          </a:p>
        </p:txBody>
      </p:sp>
      <p:sp>
        <p:nvSpPr>
          <p:cNvPr id="11" name="Прямоугольник 10"/>
          <p:cNvSpPr/>
          <p:nvPr/>
        </p:nvSpPr>
        <p:spPr>
          <a:xfrm>
            <a:off x="6171408" y="3027767"/>
            <a:ext cx="999067" cy="830997"/>
          </a:xfrm>
          <a:prstGeom prst="rect">
            <a:avLst/>
          </a:prstGeom>
        </p:spPr>
        <p:txBody>
          <a:bodyPr wrap="square">
            <a:spAutoFit/>
          </a:bodyPr>
          <a:lstStyle/>
          <a:p>
            <a:r>
              <a:rPr lang="en-US" sz="4800" b="1" dirty="0" smtClean="0"/>
              <a:t>VS</a:t>
            </a:r>
            <a:endParaRPr lang="ru-RU" sz="4800" b="1"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b="30242"/>
          <a:stretch/>
        </p:blipFill>
        <p:spPr>
          <a:xfrm>
            <a:off x="2191026" y="1336118"/>
            <a:ext cx="3653183" cy="5409847"/>
          </a:xfrm>
          <a:prstGeom prst="rect">
            <a:avLst/>
          </a:prstGeom>
        </p:spPr>
      </p:pic>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b="34492"/>
          <a:stretch/>
        </p:blipFill>
        <p:spPr>
          <a:xfrm>
            <a:off x="7280862" y="1336118"/>
            <a:ext cx="3939761" cy="5107718"/>
          </a:xfrm>
          <a:prstGeom prst="rect">
            <a:avLst/>
          </a:prstGeom>
        </p:spPr>
      </p:pic>
    </p:spTree>
    <p:extLst>
      <p:ext uri="{BB962C8B-B14F-4D97-AF65-F5344CB8AC3E}">
        <p14:creationId xmlns:p14="http://schemas.microsoft.com/office/powerpoint/2010/main" val="19624080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1220623" y="147034"/>
            <a:ext cx="578211" cy="779208"/>
          </a:xfrm>
          <a:prstGeom prst="rect">
            <a:avLst/>
          </a:prstGeom>
        </p:spPr>
      </p:pic>
      <p:sp>
        <p:nvSpPr>
          <p:cNvPr id="7" name="Прямоугольник 6"/>
          <p:cNvSpPr/>
          <p:nvPr/>
        </p:nvSpPr>
        <p:spPr>
          <a:xfrm>
            <a:off x="7263642" y="147034"/>
            <a:ext cx="3956981" cy="369332"/>
          </a:xfrm>
          <a:prstGeom prst="rect">
            <a:avLst/>
          </a:prstGeom>
        </p:spPr>
        <p:txBody>
          <a:bodyPr wrap="none">
            <a:spAutoFit/>
          </a:bodyPr>
          <a:lstStyle/>
          <a:p>
            <a:r>
              <a:rPr lang="en-US" b="1" dirty="0"/>
              <a:t>Gem-A  conference   </a:t>
            </a:r>
            <a:r>
              <a:rPr lang="mr-IN" b="1" dirty="0"/>
              <a:t>–</a:t>
            </a:r>
            <a:r>
              <a:rPr lang="en-US" b="1" dirty="0"/>
              <a:t>   London   2018  </a:t>
            </a:r>
            <a:endParaRPr lang="ru-RU" b="1" dirty="0"/>
          </a:p>
        </p:txBody>
      </p:sp>
      <p:sp>
        <p:nvSpPr>
          <p:cNvPr id="11" name="Прямоугольник 10"/>
          <p:cNvSpPr/>
          <p:nvPr/>
        </p:nvSpPr>
        <p:spPr>
          <a:xfrm>
            <a:off x="2099733" y="3857500"/>
            <a:ext cx="3725333" cy="1846659"/>
          </a:xfrm>
          <a:prstGeom prst="rect">
            <a:avLst/>
          </a:prstGeom>
        </p:spPr>
        <p:txBody>
          <a:bodyPr wrap="square">
            <a:spAutoFit/>
          </a:bodyPr>
          <a:lstStyle/>
          <a:p>
            <a:r>
              <a:rPr lang="en-US" sz="2400" dirty="0"/>
              <a:t>Example:</a:t>
            </a:r>
            <a:br>
              <a:rPr lang="en-US" sz="2400" dirty="0"/>
            </a:br>
            <a:r>
              <a:rPr lang="en-US" sz="2400" dirty="0"/>
              <a:t/>
            </a:r>
            <a:br>
              <a:rPr lang="en-US" sz="2400" dirty="0"/>
            </a:br>
            <a:r>
              <a:rPr lang="en-US" sz="2400" b="1" dirty="0" smtClean="0"/>
              <a:t>Cubic Zirconia, 6.72 carats</a:t>
            </a:r>
            <a:r>
              <a:rPr lang="en-US" sz="2400" b="1" dirty="0"/>
              <a:t/>
            </a:r>
            <a:br>
              <a:rPr lang="en-US" sz="2400" b="1" dirty="0"/>
            </a:br>
            <a:r>
              <a:rPr lang="en-US" sz="2400" b="1" dirty="0"/>
              <a:t/>
            </a:r>
            <a:br>
              <a:rPr lang="en-US" sz="2400" b="1" dirty="0"/>
            </a:br>
            <a:r>
              <a:rPr lang="en-US" b="1" dirty="0" smtClean="0"/>
              <a:t>Cut by Ivan Tuzlukov, 8 years old</a:t>
            </a:r>
            <a:endParaRPr lang="ru-RU"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7174" y="1220980"/>
            <a:ext cx="5431536" cy="5273040"/>
          </a:xfrm>
          <a:prstGeom prst="rect">
            <a:avLst/>
          </a:prstGeom>
        </p:spPr>
      </p:pic>
    </p:spTree>
    <p:extLst>
      <p:ext uri="{BB962C8B-B14F-4D97-AF65-F5344CB8AC3E}">
        <p14:creationId xmlns:p14="http://schemas.microsoft.com/office/powerpoint/2010/main" val="20353082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8059553" y="299174"/>
            <a:ext cx="3450175" cy="369332"/>
          </a:xfrm>
          <a:prstGeom prst="rect">
            <a:avLst/>
          </a:prstGeom>
        </p:spPr>
        <p:txBody>
          <a:bodyPr wrap="none">
            <a:spAutoFit/>
          </a:bodyPr>
          <a:lstStyle/>
          <a:p>
            <a:pPr algn="r"/>
            <a:r>
              <a:rPr lang="en-US" b="1"/>
              <a:t>Hong Kong Mineral Show - 2018  </a:t>
            </a:r>
            <a:endParaRPr lang="ru-RU"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648" y="1060174"/>
            <a:ext cx="9022080" cy="5632704"/>
          </a:xfrm>
          <a:prstGeom prst="rect">
            <a:avLst/>
          </a:prstGeom>
          <a:effectLst>
            <a:softEdge rad="63500"/>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7224" y="1843510"/>
            <a:ext cx="6662928" cy="4066032"/>
          </a:xfrm>
          <a:prstGeom prst="rect">
            <a:avLst/>
          </a:prstGeom>
        </p:spPr>
      </p:pic>
    </p:spTree>
    <p:extLst>
      <p:ext uri="{BB962C8B-B14F-4D97-AF65-F5344CB8AC3E}">
        <p14:creationId xmlns:p14="http://schemas.microsoft.com/office/powerpoint/2010/main" val="168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34043" y="2126597"/>
            <a:ext cx="6653158" cy="2970044"/>
          </a:xfrm>
          <a:prstGeom prst="rect">
            <a:avLst/>
          </a:prstGeom>
          <a:noFill/>
        </p:spPr>
        <p:txBody>
          <a:bodyPr wrap="square" rtlCol="0">
            <a:spAutoFit/>
          </a:bodyPr>
          <a:lstStyle/>
          <a:p>
            <a:r>
              <a:rPr lang="en-US" sz="3200" b="1" dirty="0" smtClean="0"/>
              <a:t>Victor Tuzlukov</a:t>
            </a:r>
          </a:p>
          <a:p>
            <a:pPr marL="342900" indent="-342900">
              <a:spcBef>
                <a:spcPts val="600"/>
              </a:spcBef>
              <a:buFont typeface="Arial" charset="0"/>
              <a:buChar char="•"/>
            </a:pPr>
            <a:r>
              <a:rPr lang="en-US" sz="2000" dirty="0" smtClean="0"/>
              <a:t>Gemstone artist</a:t>
            </a:r>
          </a:p>
          <a:p>
            <a:pPr marL="342900" indent="-342900">
              <a:buFont typeface="Arial" charset="0"/>
              <a:buChar char="•"/>
            </a:pPr>
            <a:r>
              <a:rPr lang="en-US" sz="2000" dirty="0" smtClean="0"/>
              <a:t>Graduate Gemologist (GIA)</a:t>
            </a:r>
          </a:p>
          <a:p>
            <a:pPr marL="342900" indent="-342900">
              <a:buFont typeface="Arial" charset="0"/>
              <a:buChar char="•"/>
            </a:pPr>
            <a:r>
              <a:rPr lang="en-US" sz="2000" dirty="0" smtClean="0"/>
              <a:t>Grand-Master competition cutter (USFG)</a:t>
            </a:r>
          </a:p>
          <a:p>
            <a:pPr marL="342900" indent="-342900">
              <a:buFont typeface="Arial" charset="0"/>
              <a:buChar char="•"/>
            </a:pPr>
            <a:r>
              <a:rPr lang="en-US" sz="2000" dirty="0" smtClean="0"/>
              <a:t>World champion and record-breaker in technic of faceting</a:t>
            </a:r>
          </a:p>
          <a:p>
            <a:pPr>
              <a:spcBef>
                <a:spcPts val="1200"/>
              </a:spcBef>
            </a:pPr>
            <a:r>
              <a:rPr lang="en-US" sz="2000" b="1" dirty="0" smtClean="0"/>
              <a:t>	Phone:		+7 926 732 0799</a:t>
            </a:r>
          </a:p>
          <a:p>
            <a:r>
              <a:rPr lang="en-US" sz="2000" b="1" dirty="0" smtClean="0"/>
              <a:t>	</a:t>
            </a:r>
            <a:r>
              <a:rPr lang="en-US" sz="2000" b="1" dirty="0" err="1" smtClean="0"/>
              <a:t>Whatsapp</a:t>
            </a:r>
            <a:r>
              <a:rPr lang="en-US" sz="2000" b="1" dirty="0" smtClean="0"/>
              <a:t>:	</a:t>
            </a:r>
            <a:r>
              <a:rPr lang="en-US" sz="2000" b="1" dirty="0"/>
              <a:t>+7 926 732 </a:t>
            </a:r>
            <a:r>
              <a:rPr lang="en-US" sz="2000" b="1" dirty="0" smtClean="0"/>
              <a:t>0799</a:t>
            </a:r>
          </a:p>
          <a:p>
            <a:r>
              <a:rPr lang="en-US" sz="2000" b="1" dirty="0" smtClean="0"/>
              <a:t>	Email:		</a:t>
            </a:r>
            <a:r>
              <a:rPr lang="en-US" sz="2000" b="1" dirty="0" err="1" smtClean="0"/>
              <a:t>vtuzlukov@hotmail.com</a:t>
            </a:r>
            <a:endParaRPr lang="ru-RU" sz="2000" b="1" dirty="0"/>
          </a:p>
        </p:txBody>
      </p:sp>
      <p:sp>
        <p:nvSpPr>
          <p:cNvPr id="8" name="TextBox 7"/>
          <p:cNvSpPr txBox="1"/>
          <p:nvPr/>
        </p:nvSpPr>
        <p:spPr>
          <a:xfrm>
            <a:off x="4148667" y="5774266"/>
            <a:ext cx="7738534" cy="830997"/>
          </a:xfrm>
          <a:prstGeom prst="rect">
            <a:avLst/>
          </a:prstGeom>
          <a:noFill/>
        </p:spPr>
        <p:txBody>
          <a:bodyPr wrap="square" rtlCol="0">
            <a:spAutoFit/>
          </a:bodyPr>
          <a:lstStyle/>
          <a:p>
            <a:r>
              <a:rPr lang="en-US" sz="2400" dirty="0" smtClean="0"/>
              <a:t>Photo of gemstones by: 	Dmitry </a:t>
            </a:r>
            <a:r>
              <a:rPr lang="en-US" sz="2400" dirty="0" err="1" smtClean="0"/>
              <a:t>Stolyarevich</a:t>
            </a:r>
            <a:r>
              <a:rPr lang="ru-RU" sz="2400" dirty="0" smtClean="0"/>
              <a:t> </a:t>
            </a:r>
            <a:r>
              <a:rPr lang="en-US" sz="2400" dirty="0" smtClean="0"/>
              <a:t>(Moscow)</a:t>
            </a:r>
          </a:p>
          <a:p>
            <a:r>
              <a:rPr lang="en-US" sz="2400" dirty="0"/>
              <a:t>	</a:t>
            </a:r>
            <a:r>
              <a:rPr lang="en-US" sz="2400" dirty="0" smtClean="0"/>
              <a:t>						</a:t>
            </a:r>
            <a:r>
              <a:rPr lang="en-US" sz="2400" dirty="0" err="1" smtClean="0"/>
              <a:t>Arjuna</a:t>
            </a:r>
            <a:r>
              <a:rPr lang="en-US" sz="2400" dirty="0" smtClean="0"/>
              <a:t> </a:t>
            </a:r>
            <a:r>
              <a:rPr lang="en-US" sz="2400" dirty="0" err="1" smtClean="0"/>
              <a:t>Irsutti</a:t>
            </a:r>
            <a:r>
              <a:rPr lang="en-US" sz="2400" dirty="0" smtClean="0"/>
              <a:t> (Bangkok)</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99"/>
            <a:ext cx="12192000" cy="6845301"/>
          </a:xfrm>
          <a:prstGeom prst="rect">
            <a:avLst/>
          </a:prstGeom>
        </p:spPr>
      </p:pic>
    </p:spTree>
    <p:extLst>
      <p:ext uri="{BB962C8B-B14F-4D97-AF65-F5344CB8AC3E}">
        <p14:creationId xmlns:p14="http://schemas.microsoft.com/office/powerpoint/2010/main" val="12460233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8292</TotalTime>
  <Words>342</Words>
  <Application>Microsoft Macintosh PowerPoint</Application>
  <PresentationFormat>Широкоэкранный</PresentationFormat>
  <Paragraphs>85</Paragraphs>
  <Slides>32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32</vt:i4>
      </vt:variant>
    </vt:vector>
  </HeadingPairs>
  <TitlesOfParts>
    <vt:vector size="38" baseType="lpstr">
      <vt:lpstr>Abadi MT Condensed Extra Bold</vt:lpstr>
      <vt:lpstr>Corbel</vt:lpstr>
      <vt:lpstr>Engravers MT</vt:lpstr>
      <vt:lpstr>Mangal</vt:lpstr>
      <vt:lpstr>Arial</vt:lpstr>
      <vt:lpstr>Параллакс</vt:lpstr>
      <vt:lpstr>Precision and artistic cut: today and tomorrow</vt:lpstr>
      <vt:lpstr>Precision cut?</vt:lpstr>
      <vt:lpstr>Precision cut </vt:lpstr>
      <vt:lpstr>Pattern points</vt:lpstr>
      <vt:lpstr>Example:  To see better, you should direct light perpendicularly to scratches direction.</vt:lpstr>
      <vt:lpstr>Example: Judging sheet from the US competition</vt:lpstr>
      <vt:lpstr>Example: Work spreadsheet for cut grading</vt:lpstr>
      <vt:lpstr>Faceting quality classes</vt:lpstr>
      <vt:lpstr>Example:  “Tytanic”  Cut specially for   Vigoff private collection.  Rubellite Turmaline,  26.1 carats</vt:lpstr>
      <vt:lpstr> Light diffusion:  Commercial polish (uneven surface) </vt:lpstr>
      <vt:lpstr> Light diffusion:  Perfect polish (even surface) </vt:lpstr>
      <vt:lpstr>Example:  “Mars ascending”   Cut specially for   Vigoff private collection.  Spessartite Garnet,  32.85 carats</vt:lpstr>
      <vt:lpstr>Презентация PowerPoint</vt:lpstr>
      <vt:lpstr>Example:  “Look of the King”   …He stood looking at me – gracious and wise – and oceans of power and dignity splashed in his eyes, captivating me, dissolving me and taking away somewhere behind the limits of human self-actualization…  One time, at minute of weakness and discouragement, this look will flash before me again. Look of the KING.  Scapolite,  68.08 carats</vt:lpstr>
      <vt:lpstr>Example:  Trash art</vt:lpstr>
      <vt:lpstr>Example:  Spyder.  Just spyder.</vt:lpstr>
      <vt:lpstr>Example:  «The last glance”</vt:lpstr>
      <vt:lpstr>Example:  ”Intense” yellow diamond  Photo: Dmitry Stolyarevich (Moscow)</vt:lpstr>
      <vt:lpstr>Untreated Topaz, 170.9 carats  Light / Intense Blue</vt:lpstr>
      <vt:lpstr>“Forget-me-not”   Passing away, I will not disappear. I will dissolve in the coolness of the evening breeze. I will sprout among bright spring grass. I will meet you by the song of the distant stars and smile to you by each dewdrop. Manage to recognize my joy in the light that hugs you. Manage to hear my voice in the whisper of wind, dancing with you. Manage to see my body in the sparkles of forget-me-nots... Forget. Me. Not...  We may be always together.  Blue Topaz,  136.02 carats</vt:lpstr>
      <vt:lpstr>“Rose”   They say that stars are fading when fall down from the sky... It is wrong. Just body of star is fading, but her soul is incarnating in the flower – to have some rest during short time of blossoming. Then, saying "Bye..." to falling petals, it ascends and shines by refresh light, full of silent charm of summer morning. Each star has her own character. Some of them fire as bright tulips, others hide as scattering of dandelions. Some of them attract by color, others by aroma... But just a few, like Queens of flower garden, are perfect in everything. I will put white rose by the head of your bed.  Let Star shine!   Citrine,  74.31 carats</vt:lpstr>
      <vt:lpstr>“Lotus”   Our life is music. In the dark depth of the Unknowable, the initial vibration of melody borns like a Lotus bud. It swells up, taking power from sacred roots; expands by joyful greenery of leaves. And, like a strong steam, the piercing main tune strives upward – from black mud of Matter, through cloudy water of Ignorance, through clearness of Cognizing, upper and upper – to the pure first-manifested Light, to open out by wonderful flower of Perfection, and to dissolve there becoming the Light itself... Blessed those who realized Harmony!   Kunzite,  161.68 carats</vt:lpstr>
      <vt:lpstr>“Faces of Perfection”  (Japan)  Sakura finishes blossoming quite fast and flight of arrow is swift. But beauty of flower is immortal, as well as power of flying arrow. Power and Beauty are two faces of the single Perfection.  Kunzite,  122.85 carats</vt:lpstr>
      <vt:lpstr>“The Great in a tiny”  (Tibet)  The Great Mandala is shining in the small gemstone. A small man is realizing the great teachings.       The tiny may contain the Grand, being the beginning, the end and the evolution itself...  Topaz,  160.95 carats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cut</dc:title>
  <dc:creator>Victor Tuzlukov</dc:creator>
  <cp:lastModifiedBy>Victor Tuzlukov</cp:lastModifiedBy>
  <cp:revision>89</cp:revision>
  <dcterms:created xsi:type="dcterms:W3CDTF">2018-05-28T16:15:23Z</dcterms:created>
  <dcterms:modified xsi:type="dcterms:W3CDTF">2018-11-09T02:39:46Z</dcterms:modified>
</cp:coreProperties>
</file>