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7" r:id="rId1"/>
  </p:sldMasterIdLst>
  <p:notesMasterIdLst>
    <p:notesMasterId r:id="rId27"/>
  </p:notesMasterIdLst>
  <p:sldIdLst>
    <p:sldId id="256" r:id="rId2"/>
    <p:sldId id="300" r:id="rId3"/>
    <p:sldId id="301" r:id="rId4"/>
    <p:sldId id="302" r:id="rId5"/>
    <p:sldId id="305" r:id="rId6"/>
    <p:sldId id="304" r:id="rId7"/>
    <p:sldId id="319" r:id="rId8"/>
    <p:sldId id="306" r:id="rId9"/>
    <p:sldId id="303" r:id="rId10"/>
    <p:sldId id="322" r:id="rId11"/>
    <p:sldId id="323" r:id="rId12"/>
    <p:sldId id="273" r:id="rId13"/>
    <p:sldId id="274" r:id="rId14"/>
    <p:sldId id="307" r:id="rId15"/>
    <p:sldId id="321" r:id="rId16"/>
    <p:sldId id="309" r:id="rId17"/>
    <p:sldId id="308" r:id="rId18"/>
    <p:sldId id="313" r:id="rId19"/>
    <p:sldId id="315" r:id="rId20"/>
    <p:sldId id="316" r:id="rId21"/>
    <p:sldId id="317" r:id="rId22"/>
    <p:sldId id="318" r:id="rId23"/>
    <p:sldId id="320" r:id="rId24"/>
    <p:sldId id="275" r:id="rId25"/>
    <p:sldId id="265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6"/>
  </p:normalViewPr>
  <p:slideViewPr>
    <p:cSldViewPr snapToGrid="0" snapToObjects="1">
      <p:cViewPr varScale="1">
        <p:scale>
          <a:sx n="121" d="100"/>
          <a:sy n="121" d="100"/>
        </p:scale>
        <p:origin x="200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958794-0C6D-5C4A-8CCC-88B3A11DD5C3}" type="datetimeFigureOut">
              <a:rPr lang="ru-RU" smtClean="0"/>
              <a:t>21.03.2023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22141B-0960-234B-85FE-4F3928926A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9786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22141B-0960-234B-85FE-4F3928926AA2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6880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5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3/21/23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730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3/21/23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5324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9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3/21/23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0697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5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69" y="2160590"/>
            <a:ext cx="4184035" cy="3880773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3/21/23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026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6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6" y="2737247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5" y="2737247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3/21/23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9859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3/21/23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22142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3/21/23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531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2" y="514926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5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3/21/23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14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5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5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3/21/23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0353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3/21/23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883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3/21/23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1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393843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3/21/23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1976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3/21/23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1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074223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3/21/23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6557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3/21/23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4705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4" y="609601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1" cy="5251450"/>
          </a:xfrm>
        </p:spPr>
        <p:txBody>
          <a:bodyPr vert="eaVer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3/21/23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8700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2160590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4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3/21/23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5" y="6041364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4" y="6041364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9742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tiff"/><Relationship Id="rId2" Type="http://schemas.openxmlformats.org/officeDocument/2006/relationships/image" Target="../media/image26.tif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098207" y="1977358"/>
            <a:ext cx="5326484" cy="223407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chemeClr val="tx1"/>
                </a:solidFill>
                <a:latin typeface="Engravers MT" charset="0"/>
                <a:ea typeface="Engravers MT" charset="0"/>
                <a:cs typeface="Engravers MT" charset="0"/>
              </a:rPr>
              <a:t>Стремление к совершенству </a:t>
            </a:r>
            <a:br>
              <a:rPr lang="ru-RU" sz="3600" b="1" dirty="0">
                <a:solidFill>
                  <a:schemeClr val="tx1"/>
                </a:solidFill>
                <a:latin typeface="Engravers MT" charset="0"/>
                <a:ea typeface="Engravers MT" charset="0"/>
                <a:cs typeface="Engravers MT" charset="0"/>
              </a:rPr>
            </a:br>
            <a:r>
              <a:rPr lang="ru-RU" sz="3600" b="1" dirty="0">
                <a:solidFill>
                  <a:schemeClr val="tx1"/>
                </a:solidFill>
                <a:latin typeface="Engravers MT" charset="0"/>
                <a:ea typeface="Engravers MT" charset="0"/>
                <a:cs typeface="Engravers MT" charset="0"/>
              </a:rPr>
              <a:t>как направление эволюции в огранке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039215" y="5604853"/>
            <a:ext cx="5024313" cy="591433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tx1"/>
                </a:solidFill>
              </a:rPr>
              <a:t>Виктор Тузлуков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07729" y="214602"/>
            <a:ext cx="3887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  </a:t>
            </a:r>
            <a:endParaRPr lang="ru-RU" b="1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C18EE86-7F6D-1C44-9955-CBCC17B6AC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309" y="938486"/>
            <a:ext cx="499110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351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10C03A5-5555-4E49-8190-2BA0EB41C4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4127" y="1627006"/>
            <a:ext cx="2657856" cy="32004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607729" y="214602"/>
            <a:ext cx="38872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  </a:t>
            </a:r>
            <a:endParaRPr lang="ru-RU" b="1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93C3B74-7039-7947-AB8A-116E542B94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676" y="3154807"/>
            <a:ext cx="3868380" cy="316992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A466702-1F50-4A43-8276-74E236889B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191" y="2506433"/>
            <a:ext cx="3297936" cy="3218688"/>
          </a:xfrm>
          <a:prstGeom prst="rect">
            <a:avLst/>
          </a:prstGeom>
        </p:spPr>
      </p:pic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081875A-CEAD-7F42-A08A-42F4DEA5A0DD}"/>
              </a:ext>
            </a:extLst>
          </p:cNvPr>
          <p:cNvSpPr txBox="1">
            <a:spLocks/>
          </p:cNvSpPr>
          <p:nvPr/>
        </p:nvSpPr>
        <p:spPr>
          <a:xfrm>
            <a:off x="1367550" y="795214"/>
            <a:ext cx="4097829" cy="12715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4000" b="1" dirty="0">
                <a:solidFill>
                  <a:schemeClr val="tx1"/>
                </a:solidFill>
                <a:latin typeface="+mn-lt"/>
                <a:ea typeface="Abadi MT Condensed Extra Bold" charset="0"/>
                <a:cs typeface="Abadi MT Condensed Extra Bold" charset="0"/>
              </a:rPr>
              <a:t>Прецизионная огранка</a:t>
            </a:r>
            <a:r>
              <a:rPr lang="en-US" sz="4000" b="1" dirty="0">
                <a:solidFill>
                  <a:schemeClr val="tx1"/>
                </a:solidFill>
                <a:latin typeface="+mn-lt"/>
                <a:ea typeface="Abadi MT Condensed Extra Bold" charset="0"/>
                <a:cs typeface="Abadi MT Condensed Extra Bold" charset="0"/>
              </a:rPr>
              <a:t>?</a:t>
            </a:r>
            <a:endParaRPr lang="ru-RU" sz="4000" b="1" dirty="0">
              <a:solidFill>
                <a:schemeClr val="tx1"/>
              </a:solidFill>
              <a:latin typeface="+mn-lt"/>
              <a:ea typeface="Abadi MT Condensed Extra Bold" charset="0"/>
              <a:cs typeface="Abadi MT Condensed Extra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7786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081875A-CEAD-7F42-A08A-42F4DEA5A0DD}"/>
              </a:ext>
            </a:extLst>
          </p:cNvPr>
          <p:cNvSpPr txBox="1">
            <a:spLocks/>
          </p:cNvSpPr>
          <p:nvPr/>
        </p:nvSpPr>
        <p:spPr>
          <a:xfrm>
            <a:off x="2733420" y="193756"/>
            <a:ext cx="6725159" cy="77948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4000" b="1" dirty="0">
                <a:solidFill>
                  <a:schemeClr val="tx1"/>
                </a:solidFill>
                <a:latin typeface="+mn-lt"/>
                <a:ea typeface="Abadi MT Condensed Extra Bold" charset="0"/>
                <a:cs typeface="Abadi MT Condensed Extra Bold" charset="0"/>
              </a:rPr>
              <a:t>Прецизионная огранка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B54F42A-FAE4-8141-9AA6-640824FD6B9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55" r="1155" b="39517"/>
          <a:stretch/>
        </p:blipFill>
        <p:spPr>
          <a:xfrm>
            <a:off x="663228" y="1415016"/>
            <a:ext cx="3726705" cy="4492487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50D1BB8-7EE7-E54A-B73D-0E76391EB6FB}"/>
              </a:ext>
            </a:extLst>
          </p:cNvPr>
          <p:cNvSpPr/>
          <p:nvPr/>
        </p:nvSpPr>
        <p:spPr>
          <a:xfrm>
            <a:off x="2463372" y="3102964"/>
            <a:ext cx="1227221" cy="1003463"/>
          </a:xfrm>
          <a:prstGeom prst="rect">
            <a:avLst/>
          </a:prstGeom>
          <a:solidFill>
            <a:schemeClr val="bg1">
              <a:alpha val="0"/>
            </a:schemeClr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DA4E0DE8-8B93-9F4B-B383-381F7712A5EA}"/>
              </a:ext>
            </a:extLst>
          </p:cNvPr>
          <p:cNvCxnSpPr>
            <a:cxnSpLocks/>
          </p:cNvCxnSpPr>
          <p:nvPr/>
        </p:nvCxnSpPr>
        <p:spPr>
          <a:xfrm flipV="1">
            <a:off x="3690593" y="1563300"/>
            <a:ext cx="1025786" cy="1539663"/>
          </a:xfrm>
          <a:prstGeom prst="straightConnector1">
            <a:avLst/>
          </a:prstGeom>
          <a:ln w="412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D352AC4A-3F24-4449-A937-F0446306B69F}"/>
              </a:ext>
            </a:extLst>
          </p:cNvPr>
          <p:cNvCxnSpPr>
            <a:cxnSpLocks/>
          </p:cNvCxnSpPr>
          <p:nvPr/>
        </p:nvCxnSpPr>
        <p:spPr>
          <a:xfrm>
            <a:off x="3690593" y="4106428"/>
            <a:ext cx="1025786" cy="2547032"/>
          </a:xfrm>
          <a:prstGeom prst="straightConnector1">
            <a:avLst/>
          </a:prstGeom>
          <a:ln w="412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13CD246-5CD3-EE4B-A348-89F62D4730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1329" y="1474976"/>
            <a:ext cx="6477416" cy="5245878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29260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081875A-CEAD-7F42-A08A-42F4DEA5A0DD}"/>
              </a:ext>
            </a:extLst>
          </p:cNvPr>
          <p:cNvSpPr txBox="1">
            <a:spLocks/>
          </p:cNvSpPr>
          <p:nvPr/>
        </p:nvSpPr>
        <p:spPr>
          <a:xfrm>
            <a:off x="2532994" y="415158"/>
            <a:ext cx="4549774" cy="60629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b="1" dirty="0">
                <a:solidFill>
                  <a:schemeClr val="tx1"/>
                </a:solidFill>
                <a:latin typeface="+mn-lt"/>
                <a:ea typeface="Abadi MT Condensed Extra Bold" charset="0"/>
                <a:cs typeface="Abadi MT Condensed Extra Bold" charset="0"/>
              </a:rPr>
              <a:t>Элементы дизайна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66A5954-C157-1B48-CA47-C55DAD1B2E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130" y="1498114"/>
            <a:ext cx="8492365" cy="4839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6463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081875A-CEAD-7F42-A08A-42F4DEA5A0DD}"/>
              </a:ext>
            </a:extLst>
          </p:cNvPr>
          <p:cNvSpPr txBox="1">
            <a:spLocks/>
          </p:cNvSpPr>
          <p:nvPr/>
        </p:nvSpPr>
        <p:spPr>
          <a:xfrm>
            <a:off x="2083633" y="347070"/>
            <a:ext cx="5966085" cy="77948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800" b="1" dirty="0">
                <a:solidFill>
                  <a:schemeClr val="tx1"/>
                </a:solidFill>
                <a:latin typeface="+mn-lt"/>
                <a:ea typeface="Abadi MT Condensed Extra Bold" charset="0"/>
                <a:cs typeface="Abadi MT Condensed Extra Bold" charset="0"/>
              </a:rPr>
              <a:t>Категории дефектов огранки</a:t>
            </a:r>
            <a:endParaRPr lang="en-US" sz="2800" b="1" dirty="0">
              <a:solidFill>
                <a:schemeClr val="tx1"/>
              </a:solidFill>
              <a:latin typeface="+mn-lt"/>
              <a:ea typeface="Abadi MT Condensed Extra Bold" charset="0"/>
              <a:cs typeface="Abadi MT Condensed Extra Bold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6A42D044-8CA2-8145-9A71-64AED0BC70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4373614"/>
              </p:ext>
            </p:extLst>
          </p:nvPr>
        </p:nvGraphicFramePr>
        <p:xfrm>
          <a:off x="798786" y="1914089"/>
          <a:ext cx="8282152" cy="4007764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795752">
                  <a:extLst>
                    <a:ext uri="{9D8B030D-6E8A-4147-A177-3AD203B41FA5}">
                      <a16:colId xmlns:a16="http://schemas.microsoft.com/office/drawing/2014/main" val="1884731684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738004784"/>
                    </a:ext>
                  </a:extLst>
                </a:gridCol>
              </a:tblGrid>
              <a:tr h="60623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24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Категория</a:t>
                      </a:r>
                      <a:endParaRPr lang="ru-RU" sz="2400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r>
                        <a:rPr lang="ru-RU" sz="24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Описание</a:t>
                      </a:r>
                      <a:endParaRPr lang="en-US" sz="2400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endParaRPr lang="ru-RU" sz="2400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15850048"/>
                  </a:ext>
                </a:extLst>
              </a:tr>
              <a:tr h="918929"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r>
                        <a:rPr lang="ru-RU" sz="24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А</a:t>
                      </a:r>
                      <a:endParaRPr lang="ru-RU" sz="2400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4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С трудом видимые в 10-кратную лупу</a:t>
                      </a:r>
                      <a:endParaRPr lang="ru-RU" sz="2400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2446982"/>
                  </a:ext>
                </a:extLst>
              </a:tr>
              <a:tr h="1102344">
                <a:tc>
                  <a:txBody>
                    <a:bodyPr/>
                    <a:lstStyle/>
                    <a:p>
                      <a:pPr algn="ctr">
                        <a:spcBef>
                          <a:spcPts val="1800"/>
                        </a:spcBef>
                        <a:spcAft>
                          <a:spcPts val="300"/>
                        </a:spcAft>
                      </a:pPr>
                      <a:r>
                        <a:rPr lang="ru-RU" sz="24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В</a:t>
                      </a:r>
                      <a:endParaRPr lang="ru-RU" sz="2400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4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Заметные в 10-кратную лупу</a:t>
                      </a:r>
                      <a:r>
                        <a:rPr lang="en-US" sz="24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, </a:t>
                      </a:r>
                      <a:r>
                        <a:rPr lang="ru-RU" sz="24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но с трудом видимые простым глазом</a:t>
                      </a:r>
                      <a:endParaRPr lang="ru-RU" sz="2400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240923"/>
                  </a:ext>
                </a:extLst>
              </a:tr>
              <a:tr h="918929">
                <a:tc>
                  <a:txBody>
                    <a:bodyPr/>
                    <a:lstStyle/>
                    <a:p>
                      <a:pPr algn="ctr">
                        <a:spcBef>
                          <a:spcPts val="900"/>
                        </a:spcBef>
                        <a:spcAft>
                          <a:spcPts val="300"/>
                        </a:spcAft>
                      </a:pPr>
                      <a:r>
                        <a:rPr lang="ru-RU" sz="2400" baseline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С</a:t>
                      </a:r>
                      <a:endParaRPr lang="ru-RU" sz="2400" baseline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ru-RU" sz="24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Легко видимые невооруженным глазом</a:t>
                      </a:r>
                      <a:endParaRPr lang="ru-RU" sz="2400" baseline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1452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24799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081875A-CEAD-7F42-A08A-42F4DEA5A0DD}"/>
              </a:ext>
            </a:extLst>
          </p:cNvPr>
          <p:cNvSpPr txBox="1">
            <a:spLocks/>
          </p:cNvSpPr>
          <p:nvPr/>
        </p:nvSpPr>
        <p:spPr>
          <a:xfrm>
            <a:off x="1929396" y="296276"/>
            <a:ext cx="6336182" cy="6918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4000" b="1" dirty="0">
                <a:solidFill>
                  <a:schemeClr val="tx1"/>
                </a:solidFill>
                <a:latin typeface="+mn-lt"/>
                <a:ea typeface="Abadi MT Condensed Extra Bold" charset="0"/>
                <a:cs typeface="Abadi MT Condensed Extra Bold" charset="0"/>
              </a:rPr>
              <a:t>Тихоокеанская звезда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7FF634-AD47-C045-810F-2171426C5477}"/>
              </a:ext>
            </a:extLst>
          </p:cNvPr>
          <p:cNvSpPr txBox="1"/>
          <p:nvPr/>
        </p:nvSpPr>
        <p:spPr>
          <a:xfrm>
            <a:off x="741905" y="5819770"/>
            <a:ext cx="64261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Два камня, ограненных в 2007</a:t>
            </a:r>
            <a:r>
              <a:rPr lang="en-US" sz="2800" dirty="0"/>
              <a:t>… </a:t>
            </a:r>
            <a:endParaRPr lang="ru-RU" sz="28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357CA7B-1561-3A42-9AB9-268E4281F4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7517" y="1678898"/>
            <a:ext cx="4216400" cy="363220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7E14381-99E0-DE48-B5DF-CC627E79B6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387" y="1678898"/>
            <a:ext cx="4229100" cy="363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727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7F5D201-8742-23D4-53A6-624B6D338E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889" y="216933"/>
            <a:ext cx="7754112" cy="538886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425DABC-9E75-E91C-BDFA-E9A2D8E390D0}"/>
              </a:ext>
            </a:extLst>
          </p:cNvPr>
          <p:cNvSpPr txBox="1"/>
          <p:nvPr/>
        </p:nvSpPr>
        <p:spPr>
          <a:xfrm>
            <a:off x="987972" y="5822731"/>
            <a:ext cx="675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Выпускники курса «Основы прецизионной огранки»</a:t>
            </a:r>
          </a:p>
          <a:p>
            <a:r>
              <a:rPr lang="ru-RU" dirty="0"/>
              <a:t>Бангкок, октябрь 2016</a:t>
            </a:r>
          </a:p>
        </p:txBody>
      </p:sp>
    </p:spTree>
    <p:extLst>
      <p:ext uri="{BB962C8B-B14F-4D97-AF65-F5344CB8AC3E}">
        <p14:creationId xmlns:p14="http://schemas.microsoft.com/office/powerpoint/2010/main" val="12705733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F7FF634-AD47-C045-810F-2171426C5477}"/>
              </a:ext>
            </a:extLst>
          </p:cNvPr>
          <p:cNvSpPr txBox="1"/>
          <p:nvPr/>
        </p:nvSpPr>
        <p:spPr>
          <a:xfrm>
            <a:off x="469348" y="3807269"/>
            <a:ext cx="3567658" cy="2385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Два камня, ограненных из фианита</a:t>
            </a:r>
            <a:r>
              <a:rPr lang="en-US" sz="2400" dirty="0"/>
              <a:t>: 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400" dirty="0"/>
              <a:t>тот же дизайн</a:t>
            </a:r>
            <a:endParaRPr lang="en-US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dirty="0"/>
              <a:t>те же углы</a:t>
            </a:r>
            <a:endParaRPr lang="en-US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dirty="0"/>
              <a:t>тот же материал</a:t>
            </a:r>
            <a:r>
              <a:rPr lang="en-US" sz="2400" dirty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400" b="1" dirty="0"/>
              <a:t>разная полировка</a:t>
            </a:r>
            <a:r>
              <a:rPr lang="en-US" sz="2400" b="1" dirty="0"/>
              <a:t> </a:t>
            </a:r>
            <a:endParaRPr lang="ru-RU" sz="2400" b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F45FEE4-18F8-3C4D-8F30-16FB668336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6998" y="1046963"/>
            <a:ext cx="7153279" cy="5145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1885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3">
            <a:extLst>
              <a:ext uri="{FF2B5EF4-FFF2-40B4-BE49-F238E27FC236}">
                <a16:creationId xmlns:a16="http://schemas.microsoft.com/office/drawing/2014/main" id="{4914C017-F944-7C4A-B91F-EE62F07A97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269" y="470580"/>
            <a:ext cx="5945720" cy="493858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F7FF634-AD47-C045-810F-2171426C5477}"/>
              </a:ext>
            </a:extLst>
          </p:cNvPr>
          <p:cNvSpPr txBox="1"/>
          <p:nvPr/>
        </p:nvSpPr>
        <p:spPr>
          <a:xfrm>
            <a:off x="556014" y="3581007"/>
            <a:ext cx="2891379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Типичная коммерческая полировка</a:t>
            </a:r>
            <a:r>
              <a:rPr lang="en-US" sz="2000" dirty="0"/>
              <a:t>.</a:t>
            </a:r>
          </a:p>
          <a:p>
            <a:pPr>
              <a:spcBef>
                <a:spcPts val="1200"/>
              </a:spcBef>
            </a:pPr>
            <a:r>
              <a:rPr lang="ru-RU" sz="2000" dirty="0"/>
              <a:t>Множество ориентированных царапин дают «лоснящуюся» поверхность</a:t>
            </a:r>
            <a:r>
              <a:rPr lang="en-US" sz="2000" dirty="0"/>
              <a:t>.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3518064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F7FF634-AD47-C045-810F-2171426C5477}"/>
              </a:ext>
            </a:extLst>
          </p:cNvPr>
          <p:cNvSpPr txBox="1"/>
          <p:nvPr/>
        </p:nvSpPr>
        <p:spPr>
          <a:xfrm>
            <a:off x="766221" y="5357255"/>
            <a:ext cx="434180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Коммерческая полировка</a:t>
            </a:r>
            <a:r>
              <a:rPr lang="en-US" sz="2000" dirty="0"/>
              <a:t>.</a:t>
            </a:r>
          </a:p>
          <a:p>
            <a:pPr>
              <a:spcBef>
                <a:spcPts val="1200"/>
              </a:spcBef>
            </a:pPr>
            <a:r>
              <a:rPr lang="ru-RU" sz="2000" dirty="0"/>
              <a:t>Частичное рассеивание света на неровностях поверхности</a:t>
            </a:r>
            <a:r>
              <a:rPr lang="en-US" sz="2000" dirty="0"/>
              <a:t>. </a:t>
            </a:r>
            <a:endParaRPr lang="ru-RU" sz="20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F7F6A90-874C-0EBE-64DB-B03C4DE7FA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489" y="109158"/>
            <a:ext cx="4974336" cy="507187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367C0A4-FE7A-6AEB-2EB5-144D78EAD8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3825" y="1755228"/>
            <a:ext cx="4974336" cy="3423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6606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F7FF634-AD47-C045-810F-2171426C5477}"/>
              </a:ext>
            </a:extLst>
          </p:cNvPr>
          <p:cNvSpPr txBox="1"/>
          <p:nvPr/>
        </p:nvSpPr>
        <p:spPr>
          <a:xfrm>
            <a:off x="808263" y="5483379"/>
            <a:ext cx="333281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Зеркальная полировка</a:t>
            </a:r>
            <a:r>
              <a:rPr lang="en-US" sz="2000" dirty="0"/>
              <a:t>.</a:t>
            </a:r>
          </a:p>
          <a:p>
            <a:pPr>
              <a:spcBef>
                <a:spcPts val="1200"/>
              </a:spcBef>
            </a:pPr>
            <a:r>
              <a:rPr lang="ru-RU" sz="2000" dirty="0"/>
              <a:t>Свет не рассеивается</a:t>
            </a:r>
            <a:r>
              <a:rPr lang="en-US" sz="2000" dirty="0"/>
              <a:t>. </a:t>
            </a:r>
            <a:endParaRPr lang="ru-RU" sz="20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6B30255-FC92-DBB0-42FB-BB3A65FFAB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566" y="418267"/>
            <a:ext cx="5376672" cy="490728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B136A5E-24C0-08E9-A6E4-9A843ED8C0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1033" y="2154621"/>
            <a:ext cx="4010222" cy="2939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3582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505B644-A352-B149-B162-78DC422210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3495" y="1828825"/>
            <a:ext cx="3619500" cy="48133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076DA56-0CBA-2844-9C0F-34E4F2B677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2786" y="399922"/>
            <a:ext cx="5842306" cy="6138935"/>
          </a:xfrm>
          <a:prstGeom prst="rect">
            <a:avLst/>
          </a:prstGeom>
        </p:spPr>
      </p:pic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C6D972C7-837D-EF48-A31A-A97D84A05704}"/>
              </a:ext>
            </a:extLst>
          </p:cNvPr>
          <p:cNvSpPr txBox="1">
            <a:spLocks/>
          </p:cNvSpPr>
          <p:nvPr/>
        </p:nvSpPr>
        <p:spPr>
          <a:xfrm>
            <a:off x="194872" y="477633"/>
            <a:ext cx="5471410" cy="6918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4000" b="1" dirty="0">
                <a:solidFill>
                  <a:schemeClr val="tx1"/>
                </a:solidFill>
                <a:latin typeface="+mn-lt"/>
                <a:ea typeface="Abadi MT Condensed Extra Bold" charset="0"/>
                <a:cs typeface="Abadi MT Condensed Extra Bold" charset="0"/>
              </a:rPr>
              <a:t>Разница в цвете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C0EBE5-F6CD-DA4E-9E77-1B2E935DA708}"/>
              </a:ext>
            </a:extLst>
          </p:cNvPr>
          <p:cNvSpPr txBox="1"/>
          <p:nvPr/>
        </p:nvSpPr>
        <p:spPr>
          <a:xfrm>
            <a:off x="236908" y="3404478"/>
            <a:ext cx="17297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Сапфир до и после…</a:t>
            </a:r>
          </a:p>
        </p:txBody>
      </p:sp>
    </p:spTree>
    <p:extLst>
      <p:ext uri="{BB962C8B-B14F-4D97-AF65-F5344CB8AC3E}">
        <p14:creationId xmlns:p14="http://schemas.microsoft.com/office/powerpoint/2010/main" val="2520731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A4444C50-95B8-1C4A-87EC-9B83841CE706}"/>
              </a:ext>
            </a:extLst>
          </p:cNvPr>
          <p:cNvSpPr txBox="1">
            <a:spLocks/>
          </p:cNvSpPr>
          <p:nvPr/>
        </p:nvSpPr>
        <p:spPr>
          <a:xfrm>
            <a:off x="747423" y="482378"/>
            <a:ext cx="7847437" cy="101424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800" b="1" dirty="0">
                <a:solidFill>
                  <a:schemeClr val="tx1"/>
                </a:solidFill>
                <a:latin typeface="+mn-lt"/>
                <a:ea typeface="Abadi MT Condensed Extra Bold" charset="0"/>
                <a:cs typeface="Abadi MT Condensed Extra Bold" charset="0"/>
              </a:rPr>
              <a:t>Пример 1: Полная </a:t>
            </a:r>
            <a:r>
              <a:rPr lang="ru-RU" sz="2800" b="1" dirty="0" err="1">
                <a:solidFill>
                  <a:schemeClr val="tx1"/>
                </a:solidFill>
                <a:latin typeface="+mn-lt"/>
                <a:ea typeface="Abadi MT Condensed Extra Bold" charset="0"/>
                <a:cs typeface="Abadi MT Condensed Extra Bold" charset="0"/>
              </a:rPr>
              <a:t>переогранка</a:t>
            </a:r>
            <a:r>
              <a:rPr lang="ru-RU" sz="2800" b="1" dirty="0">
                <a:solidFill>
                  <a:schemeClr val="tx1"/>
                </a:solidFill>
                <a:latin typeface="+mn-lt"/>
                <a:ea typeface="Abadi MT Condensed Extra Bold" charset="0"/>
                <a:cs typeface="Abadi MT Condensed Extra Bold" charset="0"/>
              </a:rPr>
              <a:t> с изменением дизайна (потери 37%)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61B5AEA-11C0-4743-869A-220FD816ED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9965" y="1803622"/>
            <a:ext cx="5321300" cy="4572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0167052-EEBE-194B-A459-D0AB69C0DD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423" y="1803622"/>
            <a:ext cx="3822700" cy="438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9130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A4444C50-95B8-1C4A-87EC-9B83841CE706}"/>
              </a:ext>
            </a:extLst>
          </p:cNvPr>
          <p:cNvSpPr txBox="1">
            <a:spLocks/>
          </p:cNvSpPr>
          <p:nvPr/>
        </p:nvSpPr>
        <p:spPr>
          <a:xfrm>
            <a:off x="694717" y="192767"/>
            <a:ext cx="8154650" cy="121420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800" b="1" dirty="0">
                <a:solidFill>
                  <a:schemeClr val="tx1"/>
                </a:solidFill>
                <a:latin typeface="+mn-lt"/>
                <a:ea typeface="Abadi MT Condensed Extra Bold" charset="0"/>
                <a:cs typeface="Abadi MT Condensed Extra Bold" charset="0"/>
              </a:rPr>
              <a:t>Пример 2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Abadi MT Condensed Extra Bold" charset="0"/>
                <a:cs typeface="Abadi MT Condensed Extra Bold" charset="0"/>
              </a:rPr>
              <a:t>: </a:t>
            </a:r>
            <a:r>
              <a:rPr lang="ru-RU" sz="2800" b="1" dirty="0">
                <a:solidFill>
                  <a:schemeClr val="tx1"/>
                </a:solidFill>
                <a:latin typeface="+mn-lt"/>
                <a:ea typeface="Abadi MT Condensed Extra Bold" charset="0"/>
                <a:cs typeface="Abadi MT Condensed Extra Bold" charset="0"/>
              </a:rPr>
              <a:t>частичная </a:t>
            </a:r>
            <a:r>
              <a:rPr lang="ru-RU" sz="2800" b="1" dirty="0" err="1">
                <a:solidFill>
                  <a:schemeClr val="tx1"/>
                </a:solidFill>
                <a:latin typeface="+mn-lt"/>
                <a:ea typeface="Abadi MT Condensed Extra Bold" charset="0"/>
                <a:cs typeface="Abadi MT Condensed Extra Bold" charset="0"/>
              </a:rPr>
              <a:t>переогранка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Abadi MT Condensed Extra Bold" charset="0"/>
                <a:cs typeface="Abadi MT Condensed Extra Bold" charset="0"/>
              </a:rPr>
              <a:t> – </a:t>
            </a:r>
          </a:p>
          <a:p>
            <a:pPr algn="ctr"/>
            <a:r>
              <a:rPr lang="ru-RU" sz="2800" b="1" dirty="0">
                <a:solidFill>
                  <a:schemeClr val="tx1"/>
                </a:solidFill>
                <a:latin typeface="+mn-lt"/>
                <a:ea typeface="Abadi MT Condensed Extra Bold" charset="0"/>
                <a:cs typeface="Abadi MT Condensed Extra Bold" charset="0"/>
              </a:rPr>
              <a:t>та же форма, новый дизайн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Abadi MT Condensed Extra Bold" charset="0"/>
                <a:cs typeface="Abadi MT Condensed Extra Bold" charset="0"/>
              </a:rPr>
              <a:t> (</a:t>
            </a:r>
            <a:r>
              <a:rPr lang="ru-RU" sz="2800" b="1" dirty="0">
                <a:solidFill>
                  <a:schemeClr val="tx1"/>
                </a:solidFill>
                <a:latin typeface="+mn-lt"/>
                <a:ea typeface="Abadi MT Condensed Extra Bold" charset="0"/>
                <a:cs typeface="Abadi MT Condensed Extra Bold" charset="0"/>
              </a:rPr>
              <a:t>потери 8%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Abadi MT Condensed Extra Bold" charset="0"/>
                <a:cs typeface="Abadi MT Condensed Extra Bold" charset="0"/>
              </a:rPr>
              <a:t>)</a:t>
            </a:r>
            <a:endParaRPr lang="ru-RU" sz="2800" b="1" dirty="0">
              <a:solidFill>
                <a:schemeClr val="tx1"/>
              </a:solidFill>
              <a:latin typeface="+mn-lt"/>
              <a:ea typeface="Abadi MT Condensed Extra Bold" charset="0"/>
              <a:cs typeface="Abadi MT Condensed Extra Bold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FC783D5-01BD-1B41-B809-E4AEEEDCED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567" y="1548729"/>
            <a:ext cx="3555453" cy="518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7000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A4444C50-95B8-1C4A-87EC-9B83841CE706}"/>
              </a:ext>
            </a:extLst>
          </p:cNvPr>
          <p:cNvSpPr txBox="1">
            <a:spLocks/>
          </p:cNvSpPr>
          <p:nvPr/>
        </p:nvSpPr>
        <p:spPr>
          <a:xfrm>
            <a:off x="694717" y="192767"/>
            <a:ext cx="8154650" cy="121420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800" b="1" dirty="0">
                <a:solidFill>
                  <a:schemeClr val="tx1"/>
                </a:solidFill>
                <a:latin typeface="+mn-lt"/>
                <a:ea typeface="Abadi MT Condensed Extra Bold" charset="0"/>
                <a:cs typeface="Abadi MT Condensed Extra Bold" charset="0"/>
              </a:rPr>
              <a:t>Пример 2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Abadi MT Condensed Extra Bold" charset="0"/>
                <a:cs typeface="Abadi MT Condensed Extra Bold" charset="0"/>
              </a:rPr>
              <a:t>: </a:t>
            </a:r>
            <a:r>
              <a:rPr lang="ru-RU" sz="2800" b="1" dirty="0">
                <a:solidFill>
                  <a:schemeClr val="tx1"/>
                </a:solidFill>
                <a:latin typeface="+mn-lt"/>
                <a:ea typeface="Abadi MT Condensed Extra Bold" charset="0"/>
                <a:cs typeface="Abadi MT Condensed Extra Bold" charset="0"/>
              </a:rPr>
              <a:t>частичная </a:t>
            </a:r>
            <a:r>
              <a:rPr lang="ru-RU" sz="2800" b="1" dirty="0" err="1">
                <a:solidFill>
                  <a:schemeClr val="tx1"/>
                </a:solidFill>
                <a:latin typeface="+mn-lt"/>
                <a:ea typeface="Abadi MT Condensed Extra Bold" charset="0"/>
                <a:cs typeface="Abadi MT Condensed Extra Bold" charset="0"/>
              </a:rPr>
              <a:t>переогранка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Abadi MT Condensed Extra Bold" charset="0"/>
                <a:cs typeface="Abadi MT Condensed Extra Bold" charset="0"/>
              </a:rPr>
              <a:t> – </a:t>
            </a:r>
          </a:p>
          <a:p>
            <a:pPr algn="ctr"/>
            <a:r>
              <a:rPr lang="ru-RU" sz="2800" b="1" dirty="0">
                <a:solidFill>
                  <a:schemeClr val="tx1"/>
                </a:solidFill>
                <a:latin typeface="+mn-lt"/>
                <a:ea typeface="Abadi MT Condensed Extra Bold" charset="0"/>
                <a:cs typeface="Abadi MT Condensed Extra Bold" charset="0"/>
              </a:rPr>
              <a:t>та же форма, новый дизайн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Abadi MT Condensed Extra Bold" charset="0"/>
                <a:cs typeface="Abadi MT Condensed Extra Bold" charset="0"/>
              </a:rPr>
              <a:t> (</a:t>
            </a:r>
            <a:r>
              <a:rPr lang="ru-RU" sz="2800" b="1" dirty="0">
                <a:solidFill>
                  <a:schemeClr val="tx1"/>
                </a:solidFill>
                <a:latin typeface="+mn-lt"/>
                <a:ea typeface="Abadi MT Condensed Extra Bold" charset="0"/>
                <a:cs typeface="Abadi MT Condensed Extra Bold" charset="0"/>
              </a:rPr>
              <a:t>потери 8%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Abadi MT Condensed Extra Bold" charset="0"/>
                <a:cs typeface="Abadi MT Condensed Extra Bold" charset="0"/>
              </a:rPr>
              <a:t>)</a:t>
            </a:r>
            <a:endParaRPr lang="ru-RU" sz="2800" b="1" dirty="0">
              <a:solidFill>
                <a:schemeClr val="tx1"/>
              </a:solidFill>
              <a:latin typeface="+mn-lt"/>
              <a:ea typeface="Abadi MT Condensed Extra Bold" charset="0"/>
              <a:cs typeface="Abadi MT Condensed Extra Bold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FC783D5-01BD-1B41-B809-E4AEEEDCED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567" y="1548729"/>
            <a:ext cx="3555453" cy="518935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FECCCE7-91BA-D646-8322-549ADB9C35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042" y="1496912"/>
            <a:ext cx="3637440" cy="5241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9886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A4444C50-95B8-1C4A-87EC-9B83841CE706}"/>
              </a:ext>
            </a:extLst>
          </p:cNvPr>
          <p:cNvSpPr txBox="1">
            <a:spLocks/>
          </p:cNvSpPr>
          <p:nvPr/>
        </p:nvSpPr>
        <p:spPr>
          <a:xfrm>
            <a:off x="684205" y="651641"/>
            <a:ext cx="8459793" cy="100757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800" b="1" dirty="0">
                <a:solidFill>
                  <a:schemeClr val="tx1"/>
                </a:solidFill>
                <a:latin typeface="+mn-lt"/>
                <a:ea typeface="Abadi MT Condensed Extra Bold" charset="0"/>
                <a:cs typeface="Abadi MT Condensed Extra Bold" charset="0"/>
              </a:rPr>
              <a:t>44-каратный васильковый сапфир, </a:t>
            </a:r>
            <a:r>
              <a:rPr lang="ru-RU" sz="2800" b="1" dirty="0" err="1">
                <a:solidFill>
                  <a:schemeClr val="tx1"/>
                </a:solidFill>
                <a:latin typeface="+mn-lt"/>
                <a:ea typeface="Abadi MT Condensed Extra Bold" charset="0"/>
                <a:cs typeface="Abadi MT Condensed Extra Bold" charset="0"/>
              </a:rPr>
              <a:t>переполированный</a:t>
            </a:r>
            <a:r>
              <a:rPr lang="ru-RU" sz="2800" b="1" dirty="0">
                <a:solidFill>
                  <a:schemeClr val="tx1"/>
                </a:solidFill>
                <a:latin typeface="+mn-lt"/>
                <a:ea typeface="Abadi MT Condensed Extra Bold" charset="0"/>
                <a:cs typeface="Abadi MT Condensed Extra Bold" charset="0"/>
              </a:rPr>
              <a:t> с минимальными потерями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Abadi MT Condensed Extra Bold" charset="0"/>
                <a:cs typeface="Abadi MT Condensed Extra Bold" charset="0"/>
              </a:rPr>
              <a:t> </a:t>
            </a:r>
            <a:endParaRPr lang="ru-RU" sz="2800" b="1" dirty="0">
              <a:solidFill>
                <a:schemeClr val="tx1"/>
              </a:solidFill>
              <a:latin typeface="+mn-lt"/>
              <a:ea typeface="Abadi MT Condensed Extra Bold" charset="0"/>
              <a:cs typeface="Abadi MT Condensed Extra Bold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1377C14-7C27-814F-B286-18AAAF80C3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059" y="2108239"/>
            <a:ext cx="5515916" cy="4363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8885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A4444C50-95B8-1C4A-87EC-9B83841CE706}"/>
              </a:ext>
            </a:extLst>
          </p:cNvPr>
          <p:cNvSpPr txBox="1">
            <a:spLocks/>
          </p:cNvSpPr>
          <p:nvPr/>
        </p:nvSpPr>
        <p:spPr>
          <a:xfrm>
            <a:off x="588579" y="346841"/>
            <a:ext cx="8428953" cy="94451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400" b="1" dirty="0">
                <a:solidFill>
                  <a:schemeClr val="tx1"/>
                </a:solidFill>
                <a:latin typeface="+mn-lt"/>
                <a:ea typeface="Abadi MT Condensed Extra Bold" charset="0"/>
                <a:cs typeface="Abadi MT Condensed Extra Bold" charset="0"/>
              </a:rPr>
              <a:t>92-каратный турмалин «</a:t>
            </a:r>
            <a:r>
              <a:rPr lang="ru-RU" sz="2400" b="1" dirty="0" err="1">
                <a:solidFill>
                  <a:schemeClr val="tx1"/>
                </a:solidFill>
                <a:latin typeface="+mn-lt"/>
                <a:ea typeface="Abadi MT Condensed Extra Bold" charset="0"/>
                <a:cs typeface="Abadi MT Condensed Extra Bold" charset="0"/>
              </a:rPr>
              <a:t>Параиба</a:t>
            </a:r>
            <a:r>
              <a:rPr lang="ru-RU" sz="2400" b="1" dirty="0">
                <a:solidFill>
                  <a:schemeClr val="tx1"/>
                </a:solidFill>
                <a:latin typeface="+mn-lt"/>
                <a:ea typeface="Abadi MT Condensed Extra Bold" charset="0"/>
                <a:cs typeface="Abadi MT Condensed Extra Bold" charset="0"/>
              </a:rPr>
              <a:t>», </a:t>
            </a:r>
            <a:r>
              <a:rPr lang="ru-RU" sz="2400" b="1" dirty="0" err="1">
                <a:solidFill>
                  <a:schemeClr val="tx1"/>
                </a:solidFill>
                <a:latin typeface="+mn-lt"/>
                <a:ea typeface="Abadi MT Condensed Extra Bold" charset="0"/>
                <a:cs typeface="Abadi MT Condensed Extra Bold" charset="0"/>
              </a:rPr>
              <a:t>переполированный</a:t>
            </a:r>
            <a:r>
              <a:rPr lang="ru-RU" sz="2400" b="1" dirty="0">
                <a:solidFill>
                  <a:schemeClr val="tx1"/>
                </a:solidFill>
                <a:latin typeface="+mn-lt"/>
                <a:ea typeface="Abadi MT Condensed Extra Bold" charset="0"/>
                <a:cs typeface="Abadi MT Condensed Extra Bold" charset="0"/>
              </a:rPr>
              <a:t> по существующим граням (потери 0</a:t>
            </a:r>
            <a:r>
              <a:rPr lang="en-US" sz="2400" b="1" dirty="0">
                <a:solidFill>
                  <a:schemeClr val="tx1"/>
                </a:solidFill>
                <a:latin typeface="+mn-lt"/>
                <a:ea typeface="Abadi MT Condensed Extra Bold" charset="0"/>
                <a:cs typeface="Abadi MT Condensed Extra Bold" charset="0"/>
              </a:rPr>
              <a:t>.02</a:t>
            </a:r>
            <a:r>
              <a:rPr lang="ru-RU" sz="2400" b="1" dirty="0">
                <a:solidFill>
                  <a:schemeClr val="tx1"/>
                </a:solidFill>
                <a:latin typeface="+mn-lt"/>
                <a:ea typeface="Abadi MT Condensed Extra Bold" charset="0"/>
                <a:cs typeface="Abadi MT Condensed Extra Bold" charset="0"/>
              </a:rPr>
              <a:t>%)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1A14265-122A-9706-5D44-A152C55A77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7793" y="1579313"/>
            <a:ext cx="4850524" cy="4821652"/>
          </a:xfrm>
          <a:prstGeom prst="rect">
            <a:avLst/>
          </a:prstGeom>
          <a:effectLst>
            <a:softEdge rad="88900"/>
          </a:effectLst>
        </p:spPr>
      </p:pic>
    </p:spTree>
    <p:extLst>
      <p:ext uri="{BB962C8B-B14F-4D97-AF65-F5344CB8AC3E}">
        <p14:creationId xmlns:p14="http://schemas.microsoft.com/office/powerpoint/2010/main" val="9673343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081875A-CEAD-7F42-A08A-42F4DEA5A0DD}"/>
              </a:ext>
            </a:extLst>
          </p:cNvPr>
          <p:cNvSpPr txBox="1">
            <a:spLocks/>
          </p:cNvSpPr>
          <p:nvPr/>
        </p:nvSpPr>
        <p:spPr>
          <a:xfrm>
            <a:off x="1557130" y="344519"/>
            <a:ext cx="6504306" cy="12954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800" b="1" dirty="0">
                <a:solidFill>
                  <a:schemeClr val="tx1"/>
                </a:solidFill>
                <a:latin typeface="+mn-lt"/>
                <a:ea typeface="Abadi MT Condensed Extra Bold" charset="0"/>
                <a:cs typeface="Abadi MT Condensed Extra Bold" charset="0"/>
              </a:rPr>
              <a:t>Как принести на рынок новые стандарты качества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Abadi MT Condensed Extra Bold" charset="0"/>
                <a:cs typeface="Abadi MT Condensed Extra Bold" charset="0"/>
              </a:rPr>
              <a:t>?</a:t>
            </a:r>
            <a:endParaRPr lang="ru-RU" sz="2800" b="1" dirty="0">
              <a:solidFill>
                <a:schemeClr val="tx1"/>
              </a:solidFill>
              <a:latin typeface="+mn-lt"/>
              <a:ea typeface="Abadi MT Condensed Extra Bold" charset="0"/>
              <a:cs typeface="Abadi MT Condensed Extra Bold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7FF634-AD47-C045-810F-2171426C5477}"/>
              </a:ext>
            </a:extLst>
          </p:cNvPr>
          <p:cNvSpPr txBox="1"/>
          <p:nvPr/>
        </p:nvSpPr>
        <p:spPr>
          <a:xfrm>
            <a:off x="659567" y="2227444"/>
            <a:ext cx="93088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800" dirty="0"/>
              <a:t>Работа с клиентами</a:t>
            </a:r>
            <a:r>
              <a:rPr lang="en-US" sz="2800" dirty="0"/>
              <a:t> (</a:t>
            </a:r>
            <a:r>
              <a:rPr lang="ru-RU" sz="2800" dirty="0"/>
              <a:t>частные покупатели</a:t>
            </a:r>
            <a:r>
              <a:rPr lang="en-US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2838990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081875A-CEAD-7F42-A08A-42F4DEA5A0DD}"/>
              </a:ext>
            </a:extLst>
          </p:cNvPr>
          <p:cNvSpPr txBox="1">
            <a:spLocks/>
          </p:cNvSpPr>
          <p:nvPr/>
        </p:nvSpPr>
        <p:spPr>
          <a:xfrm>
            <a:off x="1557130" y="344519"/>
            <a:ext cx="6504306" cy="12954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800" b="1" dirty="0">
                <a:solidFill>
                  <a:schemeClr val="tx1"/>
                </a:solidFill>
                <a:latin typeface="+mn-lt"/>
                <a:ea typeface="Abadi MT Condensed Extra Bold" charset="0"/>
                <a:cs typeface="Abadi MT Condensed Extra Bold" charset="0"/>
              </a:rPr>
              <a:t>Как принести на рынок новые стандарты качества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Abadi MT Condensed Extra Bold" charset="0"/>
                <a:cs typeface="Abadi MT Condensed Extra Bold" charset="0"/>
              </a:rPr>
              <a:t>?</a:t>
            </a:r>
            <a:endParaRPr lang="ru-RU" sz="2800" b="1" dirty="0">
              <a:solidFill>
                <a:schemeClr val="tx1"/>
              </a:solidFill>
              <a:latin typeface="+mn-lt"/>
              <a:ea typeface="Abadi MT Condensed Extra Bold" charset="0"/>
              <a:cs typeface="Abadi MT Condensed Extra Bold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7FF634-AD47-C045-810F-2171426C5477}"/>
              </a:ext>
            </a:extLst>
          </p:cNvPr>
          <p:cNvSpPr txBox="1"/>
          <p:nvPr/>
        </p:nvSpPr>
        <p:spPr>
          <a:xfrm>
            <a:off x="659567" y="2227444"/>
            <a:ext cx="93088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800" dirty="0"/>
              <a:t>Работа с клиентами</a:t>
            </a:r>
            <a:r>
              <a:rPr lang="en-US" sz="2800" dirty="0"/>
              <a:t> (</a:t>
            </a:r>
            <a:r>
              <a:rPr lang="ru-RU" sz="2800" dirty="0"/>
              <a:t>частные покупатели</a:t>
            </a:r>
            <a:r>
              <a:rPr lang="en-US" sz="2800" dirty="0"/>
              <a:t>)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800" dirty="0"/>
              <a:t>Работа с ювелирами и ювелирными брендами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134675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081875A-CEAD-7F42-A08A-42F4DEA5A0DD}"/>
              </a:ext>
            </a:extLst>
          </p:cNvPr>
          <p:cNvSpPr txBox="1">
            <a:spLocks/>
          </p:cNvSpPr>
          <p:nvPr/>
        </p:nvSpPr>
        <p:spPr>
          <a:xfrm>
            <a:off x="1557130" y="344519"/>
            <a:ext cx="6504306" cy="12954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800" b="1" dirty="0">
                <a:solidFill>
                  <a:schemeClr val="tx1"/>
                </a:solidFill>
                <a:latin typeface="+mn-lt"/>
                <a:ea typeface="Abadi MT Condensed Extra Bold" charset="0"/>
                <a:cs typeface="Abadi MT Condensed Extra Bold" charset="0"/>
              </a:rPr>
              <a:t>Как принести на рынок новые стандарты качества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Abadi MT Condensed Extra Bold" charset="0"/>
                <a:cs typeface="Abadi MT Condensed Extra Bold" charset="0"/>
              </a:rPr>
              <a:t>?</a:t>
            </a:r>
            <a:endParaRPr lang="ru-RU" sz="2800" b="1" dirty="0">
              <a:solidFill>
                <a:schemeClr val="tx1"/>
              </a:solidFill>
              <a:latin typeface="+mn-lt"/>
              <a:ea typeface="Abadi MT Condensed Extra Bold" charset="0"/>
              <a:cs typeface="Abadi MT Condensed Extra Bold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7FF634-AD47-C045-810F-2171426C5477}"/>
              </a:ext>
            </a:extLst>
          </p:cNvPr>
          <p:cNvSpPr txBox="1"/>
          <p:nvPr/>
        </p:nvSpPr>
        <p:spPr>
          <a:xfrm>
            <a:off x="659567" y="2227444"/>
            <a:ext cx="930889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800" dirty="0"/>
              <a:t>Работа с клиентами</a:t>
            </a:r>
            <a:r>
              <a:rPr lang="en-US" sz="2800" dirty="0"/>
              <a:t> (</a:t>
            </a:r>
            <a:r>
              <a:rPr lang="ru-RU" sz="2800" dirty="0"/>
              <a:t>частные покупатели</a:t>
            </a:r>
            <a:r>
              <a:rPr lang="en-US" sz="2800" dirty="0"/>
              <a:t>)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800" dirty="0"/>
              <a:t>Работа с ювелирами и ювелирными брендами</a:t>
            </a:r>
            <a:endParaRPr lang="en-US" sz="2800" dirty="0"/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800" dirty="0"/>
              <a:t>Работа с дилерами камней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5446583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081875A-CEAD-7F42-A08A-42F4DEA5A0DD}"/>
              </a:ext>
            </a:extLst>
          </p:cNvPr>
          <p:cNvSpPr txBox="1">
            <a:spLocks/>
          </p:cNvSpPr>
          <p:nvPr/>
        </p:nvSpPr>
        <p:spPr>
          <a:xfrm>
            <a:off x="1557130" y="344519"/>
            <a:ext cx="6504306" cy="12954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800" b="1" dirty="0">
                <a:solidFill>
                  <a:schemeClr val="tx1"/>
                </a:solidFill>
                <a:latin typeface="+mn-lt"/>
                <a:ea typeface="Abadi MT Condensed Extra Bold" charset="0"/>
                <a:cs typeface="Abadi MT Condensed Extra Bold" charset="0"/>
              </a:rPr>
              <a:t>Как принести на рынок новые стандарты качества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Abadi MT Condensed Extra Bold" charset="0"/>
                <a:cs typeface="Abadi MT Condensed Extra Bold" charset="0"/>
              </a:rPr>
              <a:t>?</a:t>
            </a:r>
            <a:endParaRPr lang="ru-RU" sz="2800" b="1" dirty="0">
              <a:solidFill>
                <a:schemeClr val="tx1"/>
              </a:solidFill>
              <a:latin typeface="+mn-lt"/>
              <a:ea typeface="Abadi MT Condensed Extra Bold" charset="0"/>
              <a:cs typeface="Abadi MT Condensed Extra Bold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7FF634-AD47-C045-810F-2171426C5477}"/>
              </a:ext>
            </a:extLst>
          </p:cNvPr>
          <p:cNvSpPr txBox="1"/>
          <p:nvPr/>
        </p:nvSpPr>
        <p:spPr>
          <a:xfrm>
            <a:off x="659567" y="2227444"/>
            <a:ext cx="9308892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800" dirty="0"/>
              <a:t>Работа с клиентами</a:t>
            </a:r>
            <a:r>
              <a:rPr lang="en-US" sz="2800" dirty="0"/>
              <a:t> (</a:t>
            </a:r>
            <a:r>
              <a:rPr lang="ru-RU" sz="2800" dirty="0"/>
              <a:t>частные покупатели</a:t>
            </a:r>
            <a:r>
              <a:rPr lang="en-US" sz="2800" dirty="0"/>
              <a:t>)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800" dirty="0"/>
              <a:t>Работа с ювелирами и ювелирными брендами</a:t>
            </a:r>
            <a:endParaRPr lang="en-US" sz="2800" dirty="0"/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800" dirty="0"/>
              <a:t>Работа с дилерами камней</a:t>
            </a:r>
            <a:endParaRPr lang="en-US" sz="2800" dirty="0"/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800" dirty="0"/>
              <a:t>Работа с начинающими и опытными огранщиками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379568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081875A-CEAD-7F42-A08A-42F4DEA5A0DD}"/>
              </a:ext>
            </a:extLst>
          </p:cNvPr>
          <p:cNvSpPr txBox="1">
            <a:spLocks/>
          </p:cNvSpPr>
          <p:nvPr/>
        </p:nvSpPr>
        <p:spPr>
          <a:xfrm>
            <a:off x="1557130" y="344519"/>
            <a:ext cx="6504306" cy="12954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800" b="1" dirty="0">
                <a:solidFill>
                  <a:schemeClr val="tx1"/>
                </a:solidFill>
                <a:latin typeface="+mn-lt"/>
                <a:ea typeface="Abadi MT Condensed Extra Bold" charset="0"/>
                <a:cs typeface="Abadi MT Condensed Extra Bold" charset="0"/>
              </a:rPr>
              <a:t>Как принести на рынок новые стандарты качества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Abadi MT Condensed Extra Bold" charset="0"/>
                <a:cs typeface="Abadi MT Condensed Extra Bold" charset="0"/>
              </a:rPr>
              <a:t>?</a:t>
            </a:r>
            <a:endParaRPr lang="ru-RU" sz="2800" b="1" dirty="0">
              <a:solidFill>
                <a:schemeClr val="tx1"/>
              </a:solidFill>
              <a:latin typeface="+mn-lt"/>
              <a:ea typeface="Abadi MT Condensed Extra Bold" charset="0"/>
              <a:cs typeface="Abadi MT Condensed Extra Bold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7FF634-AD47-C045-810F-2171426C5477}"/>
              </a:ext>
            </a:extLst>
          </p:cNvPr>
          <p:cNvSpPr txBox="1"/>
          <p:nvPr/>
        </p:nvSpPr>
        <p:spPr>
          <a:xfrm>
            <a:off x="659567" y="2227444"/>
            <a:ext cx="930889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ru-RU" sz="2800" dirty="0"/>
              <a:t>Работа с клиентами</a:t>
            </a:r>
            <a:r>
              <a:rPr lang="en-US" sz="2800" dirty="0"/>
              <a:t> (</a:t>
            </a:r>
            <a:r>
              <a:rPr lang="ru-RU" sz="2800" dirty="0"/>
              <a:t>частные покупатели</a:t>
            </a:r>
            <a:r>
              <a:rPr lang="en-US" sz="2800" dirty="0"/>
              <a:t>)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800" dirty="0"/>
              <a:t>Работа с ювелирами и ювелирными брендами</a:t>
            </a:r>
            <a:endParaRPr lang="en-US" sz="2800" dirty="0"/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800" dirty="0"/>
              <a:t>Работа с дилерами камней</a:t>
            </a:r>
            <a:endParaRPr lang="en-US" sz="2800" dirty="0"/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800" dirty="0"/>
              <a:t>Работа с начинающими и опытными огранщиками</a:t>
            </a:r>
          </a:p>
          <a:p>
            <a:pPr marL="457200" indent="-4572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ru-RU" sz="2800" dirty="0"/>
              <a:t>Работа с экспертами (геммологи и оценщики)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8879474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1488CF6-E572-0E58-3516-07AE88FA52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48" y="320198"/>
            <a:ext cx="6799119" cy="621760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4C8BE0A-737F-E45D-7BF6-C1BD8EAB110B}"/>
              </a:ext>
            </a:extLst>
          </p:cNvPr>
          <p:cNvSpPr txBox="1"/>
          <p:nvPr/>
        </p:nvSpPr>
        <p:spPr>
          <a:xfrm>
            <a:off x="7441325" y="3429000"/>
            <a:ext cx="23332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Результаты соревнований Американской Гильдии 2104 года</a:t>
            </a:r>
          </a:p>
          <a:p>
            <a:endParaRPr lang="ru-RU" dirty="0"/>
          </a:p>
          <a:p>
            <a:r>
              <a:rPr lang="ru-RU" dirty="0"/>
              <a:t>Категории «Новичок» и </a:t>
            </a:r>
          </a:p>
          <a:p>
            <a:r>
              <a:rPr lang="ru-RU" dirty="0"/>
              <a:t>«Гранд Мастер»</a:t>
            </a:r>
          </a:p>
        </p:txBody>
      </p:sp>
    </p:spTree>
    <p:extLst>
      <p:ext uri="{BB962C8B-B14F-4D97-AF65-F5344CB8AC3E}">
        <p14:creationId xmlns:p14="http://schemas.microsoft.com/office/powerpoint/2010/main" val="27068260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F4A53B8-DA1B-A44A-9402-3895E5DF94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0723" y="1409074"/>
            <a:ext cx="3905015" cy="520668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3249F21-D546-F24E-BE81-11685A2E0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503" y="1389775"/>
            <a:ext cx="3865172" cy="5225987"/>
          </a:xfrm>
          <a:prstGeom prst="rect">
            <a:avLst/>
          </a:prstGeo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55E721C4-39D8-2043-896B-1F86208CF692}"/>
              </a:ext>
            </a:extLst>
          </p:cNvPr>
          <p:cNvSpPr txBox="1">
            <a:spLocks/>
          </p:cNvSpPr>
          <p:nvPr/>
        </p:nvSpPr>
        <p:spPr>
          <a:xfrm>
            <a:off x="840828" y="323499"/>
            <a:ext cx="7898437" cy="69583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800" b="1" dirty="0">
                <a:solidFill>
                  <a:schemeClr val="tx1"/>
                </a:solidFill>
                <a:latin typeface="+mn-lt"/>
                <a:ea typeface="Abadi MT Condensed Extra Bold" charset="0"/>
                <a:cs typeface="Abadi MT Condensed Extra Bold" charset="0"/>
              </a:rPr>
              <a:t>С учениками первого и второго поколения</a:t>
            </a:r>
          </a:p>
        </p:txBody>
      </p:sp>
    </p:spTree>
    <p:extLst>
      <p:ext uri="{BB962C8B-B14F-4D97-AF65-F5344CB8AC3E}">
        <p14:creationId xmlns:p14="http://schemas.microsoft.com/office/powerpoint/2010/main" val="6422205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234043" y="2126597"/>
            <a:ext cx="6653158" cy="3277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Victor Tuzlukov</a:t>
            </a:r>
          </a:p>
          <a:p>
            <a:pPr marL="342900" indent="-342900">
              <a:spcBef>
                <a:spcPts val="600"/>
              </a:spcBef>
              <a:buFont typeface="Arial" charset="0"/>
              <a:buChar char="•"/>
            </a:pPr>
            <a:r>
              <a:rPr lang="en-US" sz="2000" dirty="0"/>
              <a:t>Gemstone artist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000" dirty="0"/>
              <a:t>Graduate Gemologist (GIA)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000" dirty="0"/>
              <a:t>Grand-Master competition cutter (USFG)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000" dirty="0"/>
              <a:t>World champion and record-breaker in technic of faceting</a:t>
            </a:r>
          </a:p>
          <a:p>
            <a:pPr>
              <a:spcBef>
                <a:spcPts val="1200"/>
              </a:spcBef>
            </a:pPr>
            <a:r>
              <a:rPr lang="en-US" sz="2000" b="1" dirty="0"/>
              <a:t>	Phone:		+7 926 732 0799</a:t>
            </a:r>
          </a:p>
          <a:p>
            <a:r>
              <a:rPr lang="en-US" sz="2000" b="1" dirty="0"/>
              <a:t>	</a:t>
            </a:r>
            <a:r>
              <a:rPr lang="en-US" sz="2000" b="1" dirty="0" err="1"/>
              <a:t>Whatsapp</a:t>
            </a:r>
            <a:r>
              <a:rPr lang="en-US" sz="2000" b="1" dirty="0"/>
              <a:t>:	+7 926 732 0799</a:t>
            </a:r>
          </a:p>
          <a:p>
            <a:r>
              <a:rPr lang="en-US" sz="2000" b="1" dirty="0"/>
              <a:t>	Email:		</a:t>
            </a:r>
            <a:r>
              <a:rPr lang="en-US" sz="2000" b="1" dirty="0" err="1"/>
              <a:t>vtuzlukov@hotmail.com</a:t>
            </a:r>
            <a:endParaRPr lang="ru-RU" sz="200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45301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F5E46AAC-F7DF-AE42-9264-72A54F22D6E8}"/>
              </a:ext>
            </a:extLst>
          </p:cNvPr>
          <p:cNvSpPr txBox="1">
            <a:spLocks/>
          </p:cNvSpPr>
          <p:nvPr/>
        </p:nvSpPr>
        <p:spPr>
          <a:xfrm>
            <a:off x="2481547" y="175361"/>
            <a:ext cx="8037095" cy="1020703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ru-RU" sz="2800" b="1" dirty="0">
                <a:solidFill>
                  <a:schemeClr val="tx1"/>
                </a:solidFill>
                <a:latin typeface="+mn-lt"/>
                <a:ea typeface="Abadi MT Condensed Extra Bold" charset="0"/>
                <a:cs typeface="Abadi MT Condensed Extra Bold" charset="0"/>
              </a:rPr>
              <a:t>Увидел это в универмаге в Бангкоке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Abadi MT Condensed Extra Bold" charset="0"/>
                <a:cs typeface="Abadi MT Condensed Extra Bold" charset="0"/>
              </a:rPr>
              <a:t>. </a:t>
            </a:r>
            <a:endParaRPr lang="ru-RU" sz="2800" b="1" dirty="0">
              <a:solidFill>
                <a:schemeClr val="tx1"/>
              </a:solidFill>
              <a:latin typeface="+mn-lt"/>
              <a:ea typeface="Abadi MT Condensed Extra Bold" charset="0"/>
              <a:cs typeface="Abadi MT Condensed Extra Bold" charset="0"/>
            </a:endParaRPr>
          </a:p>
          <a:p>
            <a:pPr algn="ctr"/>
            <a:r>
              <a:rPr lang="ru-RU" sz="2800" b="1" dirty="0">
                <a:solidFill>
                  <a:schemeClr val="tx1"/>
                </a:solidFill>
                <a:latin typeface="+mn-lt"/>
                <a:ea typeface="Abadi MT Condensed Extra Bold" charset="0"/>
                <a:cs typeface="Abadi MT Condensed Extra Bold" charset="0"/>
              </a:rPr>
              <a:t>Полностью согласен</a:t>
            </a:r>
            <a:r>
              <a:rPr lang="en-US" sz="2800" b="1" dirty="0">
                <a:solidFill>
                  <a:schemeClr val="tx1"/>
                </a:solidFill>
                <a:latin typeface="+mn-lt"/>
                <a:ea typeface="Abadi MT Condensed Extra Bold" charset="0"/>
                <a:cs typeface="Abadi MT Condensed Extra Bold" charset="0"/>
              </a:rPr>
              <a:t>!</a:t>
            </a:r>
            <a:endParaRPr lang="ru-RU" sz="2800" b="1" dirty="0">
              <a:solidFill>
                <a:schemeClr val="tx1"/>
              </a:solidFill>
              <a:latin typeface="+mn-lt"/>
              <a:ea typeface="Abadi MT Condensed Extra Bold" charset="0"/>
              <a:cs typeface="Abadi MT Condensed Extra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6023310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Пользовательские 2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18023</TotalTime>
  <Words>408</Words>
  <Application>Microsoft Macintosh PowerPoint</Application>
  <PresentationFormat>Широкоэкранный</PresentationFormat>
  <Paragraphs>76</Paragraphs>
  <Slides>25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1" baseType="lpstr">
      <vt:lpstr>Arial</vt:lpstr>
      <vt:lpstr>Calibri</vt:lpstr>
      <vt:lpstr>Engravers MT</vt:lpstr>
      <vt:lpstr>Trebuchet MS</vt:lpstr>
      <vt:lpstr>Wingdings 3</vt:lpstr>
      <vt:lpstr>Аспект</vt:lpstr>
      <vt:lpstr>Стремление к совершенству  как направление эволюции в огранке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Leadership cut</dc:title>
  <dc:creator>Victor Tuzlukov</dc:creator>
  <cp:lastModifiedBy>Victor Tuzlukov</cp:lastModifiedBy>
  <cp:revision>118</cp:revision>
  <dcterms:created xsi:type="dcterms:W3CDTF">2018-05-28T16:15:23Z</dcterms:created>
  <dcterms:modified xsi:type="dcterms:W3CDTF">2023-03-20T21:29:05Z</dcterms:modified>
</cp:coreProperties>
</file>