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01" r:id="rId1"/>
  </p:sldMasterIdLst>
  <p:notesMasterIdLst>
    <p:notesMasterId r:id="rId22"/>
  </p:notesMasterIdLst>
  <p:sldIdLst>
    <p:sldId id="256" r:id="rId2"/>
    <p:sldId id="260" r:id="rId3"/>
    <p:sldId id="279" r:id="rId4"/>
    <p:sldId id="280" r:id="rId5"/>
    <p:sldId id="281" r:id="rId6"/>
    <p:sldId id="282" r:id="rId7"/>
    <p:sldId id="263" r:id="rId8"/>
    <p:sldId id="283" r:id="rId9"/>
    <p:sldId id="284" r:id="rId10"/>
    <p:sldId id="285" r:id="rId11"/>
    <p:sldId id="265" r:id="rId12"/>
    <p:sldId id="275" r:id="rId13"/>
    <p:sldId id="276" r:id="rId14"/>
    <p:sldId id="277" r:id="rId15"/>
    <p:sldId id="278" r:id="rId16"/>
    <p:sldId id="273" r:id="rId17"/>
    <p:sldId id="286" r:id="rId18"/>
    <p:sldId id="287" r:id="rId19"/>
    <p:sldId id="288" r:id="rId20"/>
    <p:sldId id="27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1" d="100"/>
          <a:sy n="111" d="100"/>
        </p:scale>
        <p:origin x="-138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fld id="{C7FF9EB5-99F3-9440-A401-D1CB67968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168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Geneva CY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charset="0"/>
        <a:cs typeface="Geneva CY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charset="0"/>
        <a:cs typeface="Geneva CY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charset="0"/>
        <a:cs typeface="Geneva CY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charset="0"/>
        <a:cs typeface="Geneva CY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4173D47-FD25-1D46-B233-D96EEDB7E154}" type="slidenum">
              <a:rPr lang="ru-RU" sz="1200"/>
              <a:pPr/>
              <a:t>1</a:t>
            </a:fld>
            <a:endParaRPr lang="ru-RU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14D8E19-3749-3A41-8FC0-EBE2A8D2F7BE}" type="slidenum">
              <a:rPr lang="ru-RU" sz="1200"/>
              <a:pPr/>
              <a:t>2</a:t>
            </a:fld>
            <a:endParaRPr lang="ru-RU" sz="120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14D8E19-3749-3A41-8FC0-EBE2A8D2F7BE}" type="slidenum">
              <a:rPr lang="ru-RU" sz="1200"/>
              <a:pPr/>
              <a:t>3</a:t>
            </a:fld>
            <a:endParaRPr lang="ru-RU" sz="120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14D8E19-3749-3A41-8FC0-EBE2A8D2F7BE}" type="slidenum">
              <a:rPr lang="ru-RU" sz="1200"/>
              <a:pPr/>
              <a:t>4</a:t>
            </a:fld>
            <a:endParaRPr lang="ru-RU" sz="120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14D8E19-3749-3A41-8FC0-EBE2A8D2F7BE}" type="slidenum">
              <a:rPr lang="ru-RU" sz="1200"/>
              <a:pPr/>
              <a:t>5</a:t>
            </a:fld>
            <a:endParaRPr lang="ru-RU" sz="120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14D8E19-3749-3A41-8FC0-EBE2A8D2F7BE}" type="slidenum">
              <a:rPr lang="ru-RU" sz="1200"/>
              <a:pPr/>
              <a:t>6</a:t>
            </a:fld>
            <a:endParaRPr lang="ru-RU" sz="120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3E3C319-A067-4843-8E76-17FE61719F16}" type="slidenum">
              <a:rPr lang="ru-RU" sz="1200"/>
              <a:pPr/>
              <a:t>7</a:t>
            </a:fld>
            <a:endParaRPr lang="ru-RU" sz="120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3E3C319-A067-4843-8E76-17FE61719F16}" type="slidenum">
              <a:rPr lang="ru-RU" sz="1200"/>
              <a:pPr/>
              <a:t>8</a:t>
            </a:fld>
            <a:endParaRPr lang="ru-RU" sz="120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3E3C319-A067-4843-8E76-17FE61719F16}" type="slidenum">
              <a:rPr lang="ru-RU" sz="1200"/>
              <a:pPr/>
              <a:t>9</a:t>
            </a:fld>
            <a:endParaRPr lang="ru-RU" sz="120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3E3C319-A067-4843-8E76-17FE61719F16}" type="slidenum">
              <a:rPr lang="ru-RU" sz="1200"/>
              <a:pPr/>
              <a:t>10</a:t>
            </a:fld>
            <a:endParaRPr lang="ru-RU" sz="120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6FF47B5-9F1D-F145-9ED9-3BCAC90A5F15}" type="slidenum">
              <a:rPr lang="ru-RU" sz="1200"/>
              <a:pPr/>
              <a:t>11</a:t>
            </a:fld>
            <a:endParaRPr lang="ru-RU" sz="1200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609294F-7061-684E-8BA6-D2FA9AD3CC34}" type="slidenum">
              <a:rPr lang="ru-RU" sz="1200"/>
              <a:pPr/>
              <a:t>16</a:t>
            </a:fld>
            <a:endParaRPr lang="ru-RU" sz="1200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609294F-7061-684E-8BA6-D2FA9AD3CC34}" type="slidenum">
              <a:rPr lang="ru-RU" sz="1200"/>
              <a:pPr/>
              <a:t>17</a:t>
            </a:fld>
            <a:endParaRPr lang="ru-RU" sz="1200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609294F-7061-684E-8BA6-D2FA9AD3CC34}" type="slidenum">
              <a:rPr lang="ru-RU" sz="1200"/>
              <a:pPr/>
              <a:t>18</a:t>
            </a:fld>
            <a:endParaRPr lang="ru-RU" sz="1200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609294F-7061-684E-8BA6-D2FA9AD3CC34}" type="slidenum">
              <a:rPr lang="ru-RU" sz="1200"/>
              <a:pPr/>
              <a:t>19</a:t>
            </a:fld>
            <a:endParaRPr lang="ru-RU" sz="1200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D6F669E2-C56F-A047-941F-AFC4EE11536D}" type="slidenum">
              <a:rPr lang="ru-RU" sz="1200"/>
              <a:pPr/>
              <a:t>20</a:t>
            </a:fld>
            <a:endParaRPr lang="ru-RU" sz="1200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66752-0EF3-A442-9D92-E676C1366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4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2BA6B-975F-7A43-989A-5EB5D85E0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2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EF7C0-3824-7043-B4E6-8E1C5EE2E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1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D1B15-A064-3C46-B671-F4AFEF219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4C68B-6EDF-1143-ABE2-5B79A07ED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8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0A81C-D2BA-F24E-98DA-20449B529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1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D15B-A45D-5347-8693-50E626315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1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CCE97-581B-334A-9F4B-3E142649A3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6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70ADF-9DA8-C849-B1F5-6AD8140A2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9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293B1-87C2-F044-A2D6-54234B8AB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3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5A0D9-65CD-6841-BE58-D86F7F6DB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6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4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kumimoji="0" sz="14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4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EAD6FD-212E-1340-AD64-F004AE86A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2pPr>
      <a:lvl3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3pPr>
      <a:lvl4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4pPr>
      <a:lvl5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rebuchet MS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Char char="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charset="0"/>
        <a:buChar char="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charset="0"/>
        <a:buChar char="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90000"/>
        <a:buFont typeface="Wingdings" charset="0"/>
        <a:buChar char="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charset="0"/>
        <a:buChar char="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charset="0"/>
        <a:buChar char="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charset="0"/>
        <a:buChar char="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charset="0"/>
        <a:buChar char="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charset="0"/>
        <a:buChar char="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052736"/>
            <a:ext cx="8458200" cy="1371600"/>
          </a:xfrm>
        </p:spPr>
        <p:txBody>
          <a:bodyPr/>
          <a:lstStyle/>
          <a:p>
            <a:pPr>
              <a:defRPr/>
            </a:pPr>
            <a:r>
              <a:rPr kumimoji="1" lang="en-US" sz="4700" i="0" dirty="0" smtClean="0">
                <a:latin typeface="Charcoal CY"/>
                <a:cs typeface="Charcoal CY"/>
              </a:rPr>
              <a:t>The fourth “C”</a:t>
            </a:r>
            <a:r>
              <a:rPr kumimoji="1" lang="ru-RU" sz="4700" i="0" dirty="0" smtClean="0">
                <a:latin typeface="Charcoal CY"/>
                <a:cs typeface="Charcoal CY"/>
              </a:rPr>
              <a:t>:</a:t>
            </a:r>
            <a:r>
              <a:rPr kumimoji="1" lang="ru-RU" sz="4700" i="0" dirty="0" smtClean="0">
                <a:latin typeface="Charcoal CY"/>
                <a:cs typeface="Charcoal CY"/>
              </a:rPr>
              <a:t/>
            </a:r>
            <a:br>
              <a:rPr kumimoji="1" lang="ru-RU" sz="4700" i="0" dirty="0" smtClean="0">
                <a:latin typeface="Charcoal CY"/>
                <a:cs typeface="Charcoal CY"/>
              </a:rPr>
            </a:br>
            <a:r>
              <a:rPr kumimoji="1" lang="en-US" sz="4700" i="0" dirty="0" smtClean="0">
                <a:latin typeface="Charcoal CY"/>
                <a:cs typeface="Charcoal CY"/>
              </a:rPr>
              <a:t> today</a:t>
            </a:r>
            <a:r>
              <a:rPr kumimoji="1" lang="ru-RU" sz="4700" i="0" dirty="0" smtClean="0">
                <a:latin typeface="Charcoal CY"/>
                <a:cs typeface="Charcoal CY"/>
              </a:rPr>
              <a:t> </a:t>
            </a:r>
            <a:r>
              <a:rPr kumimoji="1" lang="ru-RU" sz="4700" i="0" dirty="0" err="1" smtClean="0">
                <a:latin typeface="Charcoal CY"/>
                <a:cs typeface="Charcoal CY"/>
              </a:rPr>
              <a:t>and</a:t>
            </a:r>
            <a:r>
              <a:rPr kumimoji="1" lang="ru-RU" sz="4700" i="0" dirty="0" smtClean="0">
                <a:latin typeface="Charcoal CY"/>
                <a:cs typeface="Charcoal CY"/>
              </a:rPr>
              <a:t> </a:t>
            </a:r>
            <a:r>
              <a:rPr kumimoji="1" lang="en-US" sz="4700" i="0" dirty="0" smtClean="0">
                <a:latin typeface="Charcoal CY"/>
                <a:cs typeface="Charcoal CY"/>
              </a:rPr>
              <a:t>tomorrow</a:t>
            </a:r>
            <a:endParaRPr kumimoji="1" lang="ru-RU" dirty="0" smtClean="0">
              <a:latin typeface="Charcoal CY"/>
              <a:cs typeface="Charcoal CY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429000"/>
            <a:ext cx="6400800" cy="1440160"/>
          </a:xfrm>
        </p:spPr>
        <p:txBody>
          <a:bodyPr/>
          <a:lstStyle/>
          <a:p>
            <a:pPr>
              <a:defRPr/>
            </a:pPr>
            <a:r>
              <a:rPr lang="en-US" sz="4400" dirty="0" smtClean="0">
                <a:latin typeface="Charcoal CY"/>
                <a:cs typeface="Charcoal CY"/>
              </a:rPr>
              <a:t>GIT 2016</a:t>
            </a:r>
          </a:p>
          <a:p>
            <a:pPr>
              <a:defRPr/>
            </a:pPr>
            <a:r>
              <a:rPr lang="en-US" dirty="0" err="1" smtClean="0">
                <a:latin typeface="Charcoal CY"/>
                <a:cs typeface="Charcoal CY"/>
              </a:rPr>
              <a:t>Pattaya</a:t>
            </a:r>
            <a:endParaRPr lang="ru-RU" dirty="0" smtClean="0">
              <a:latin typeface="Charcoal CY"/>
              <a:cs typeface="Charcoal CY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81000"/>
            <a:ext cx="8740080" cy="743744"/>
          </a:xfrm>
        </p:spPr>
        <p:txBody>
          <a:bodyPr/>
          <a:lstStyle/>
          <a:p>
            <a:pPr algn="ctr"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“Russian cut” diamond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9" name="Содержимое 8" descr="Russian cu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" r="2479"/>
          <a:stretch>
            <a:fillRect/>
          </a:stretch>
        </p:blipFill>
        <p:spPr>
          <a:xfrm>
            <a:off x="1405880" y="1484784"/>
            <a:ext cx="6766520" cy="3582275"/>
          </a:xfrm>
          <a:effectLst>
            <a:softEdge rad="1524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81000"/>
            <a:ext cx="8740080" cy="743744"/>
          </a:xfrm>
        </p:spPr>
        <p:txBody>
          <a:bodyPr/>
          <a:lstStyle/>
          <a:p>
            <a:pPr algn="ctr"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Automatic faceting machine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3" name="Содержимое 2" descr="Gem_Faceting_Machin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9" b="9609"/>
          <a:stretch>
            <a:fillRect/>
          </a:stretch>
        </p:blipFill>
        <p:spPr>
          <a:xfrm>
            <a:off x="760040" y="1484784"/>
            <a:ext cx="7772400" cy="4114800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2187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740080" cy="743744"/>
          </a:xfrm>
        </p:spPr>
        <p:txBody>
          <a:bodyPr/>
          <a:lstStyle/>
          <a:p>
            <a:pPr algn="ctr">
              <a:defRPr/>
            </a:pPr>
            <a:r>
              <a:rPr lang="en-US" sz="3200" i="0" dirty="0" smtClean="0">
                <a:latin typeface="Charcoal CY"/>
                <a:cs typeface="Charcoal CY"/>
              </a:rPr>
              <a:t>Non-professional </a:t>
            </a:r>
            <a:r>
              <a:rPr lang="en-US" sz="3200" i="0" dirty="0" err="1" smtClean="0">
                <a:latin typeface="Charcoal CY"/>
                <a:cs typeface="Charcoal CY"/>
              </a:rPr>
              <a:t>faceters</a:t>
            </a:r>
            <a:r>
              <a:rPr lang="en-US" sz="3200" i="0" dirty="0" smtClean="0">
                <a:latin typeface="Charcoal CY"/>
                <a:cs typeface="Charcoal CY"/>
              </a:rPr>
              <a:t> in Florida</a:t>
            </a:r>
            <a:endParaRPr lang="ru-RU" sz="3200" i="0" dirty="0" smtClean="0">
              <a:latin typeface="Charcoal CY"/>
              <a:cs typeface="Charcoal CY"/>
            </a:endParaRPr>
          </a:p>
        </p:txBody>
      </p:sp>
      <p:pic>
        <p:nvPicPr>
          <p:cNvPr id="5" name="Содержимое 4" descr="Faceter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1" b="3071"/>
          <a:stretch>
            <a:fillRect/>
          </a:stretch>
        </p:blipFill>
        <p:spPr>
          <a:xfrm>
            <a:off x="901700" y="1268413"/>
            <a:ext cx="7486650" cy="4899025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9043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740080" cy="743744"/>
          </a:xfrm>
        </p:spPr>
        <p:txBody>
          <a:bodyPr/>
          <a:lstStyle/>
          <a:p>
            <a:pPr algn="ctr">
              <a:defRPr/>
            </a:pPr>
            <a:r>
              <a:rPr lang="en-US" sz="3200" i="0" dirty="0" smtClean="0">
                <a:latin typeface="Charcoal CY"/>
                <a:cs typeface="Charcoal CY"/>
              </a:rPr>
              <a:t>Single Stone Competition (USA)</a:t>
            </a:r>
            <a:endParaRPr lang="ru-RU" sz="3200" i="0" dirty="0" smtClean="0">
              <a:latin typeface="Charcoal CY"/>
              <a:cs typeface="Charcoal CY"/>
            </a:endParaRPr>
          </a:p>
        </p:txBody>
      </p:sp>
      <p:pic>
        <p:nvPicPr>
          <p:cNvPr id="8" name="Содержимое 7"/>
          <p:cNvPicPr>
            <a:picLocks noGrp="1" noChangeAspect="1"/>
          </p:cNvPicPr>
          <p:nvPr>
            <p:ph idx="1"/>
          </p:nvPr>
        </p:nvPicPr>
        <p:blipFill>
          <a:blip r:embed="rId3"/>
          <a:srcRect t="1197" b="1197"/>
          <a:stretch>
            <a:fillRect/>
          </a:stretch>
        </p:blipFill>
        <p:spPr>
          <a:xfrm>
            <a:off x="1187624" y="1196752"/>
            <a:ext cx="6840537" cy="5472113"/>
          </a:xfrm>
        </p:spPr>
      </p:pic>
    </p:spTree>
    <p:extLst>
      <p:ext uri="{BB962C8B-B14F-4D97-AF65-F5344CB8AC3E}">
        <p14:creationId xmlns:p14="http://schemas.microsoft.com/office/powerpoint/2010/main" val="675870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740080" cy="743744"/>
          </a:xfrm>
        </p:spPr>
        <p:txBody>
          <a:bodyPr/>
          <a:lstStyle/>
          <a:p>
            <a:pPr algn="ctr">
              <a:defRPr/>
            </a:pPr>
            <a:r>
              <a:rPr lang="en-US" sz="3200" i="0" dirty="0" smtClean="0">
                <a:latin typeface="Charcoal CY"/>
                <a:cs typeface="Charcoal CY"/>
              </a:rPr>
              <a:t>Sample of  judging sheet</a:t>
            </a:r>
            <a:endParaRPr lang="ru-RU" sz="3200" i="0" dirty="0" smtClean="0">
              <a:latin typeface="Charcoal CY"/>
              <a:cs typeface="Charcoal CY"/>
            </a:endParaRPr>
          </a:p>
        </p:txBody>
      </p:sp>
      <p:pic>
        <p:nvPicPr>
          <p:cNvPr id="3" name="Содержимое 2" descr="SSC Judging sheet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" b="590"/>
          <a:stretch>
            <a:fillRect/>
          </a:stretch>
        </p:blipFill>
        <p:spPr>
          <a:xfrm>
            <a:off x="685800" y="1196752"/>
            <a:ext cx="7772400" cy="5256212"/>
          </a:xfrm>
        </p:spPr>
      </p:pic>
    </p:spTree>
    <p:extLst>
      <p:ext uri="{BB962C8B-B14F-4D97-AF65-F5344CB8AC3E}">
        <p14:creationId xmlns:p14="http://schemas.microsoft.com/office/powerpoint/2010/main" val="108004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990600"/>
          </a:xfrm>
        </p:spPr>
        <p:txBody>
          <a:bodyPr/>
          <a:lstStyle/>
          <a:p>
            <a:pPr algn="ctr">
              <a:defRPr/>
            </a:pPr>
            <a:r>
              <a:rPr lang="ru-RU" sz="4000" i="0" dirty="0" err="1" smtClean="0">
                <a:latin typeface="Charcoal CY"/>
                <a:cs typeface="Charcoal CY"/>
              </a:rPr>
              <a:t>Topaz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by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Stephen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Kotlowski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168964" name="Picture 4" descr="10334360_10206003090262318_4707789088897013962_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672" y="1412776"/>
            <a:ext cx="6131777" cy="5156859"/>
          </a:xfrm>
          <a:effectLst>
            <a:outerShdw blurRad="63500" dist="25399" dir="16200000" algn="ctr" rotWithShape="0">
              <a:srgbClr val="FFFFFF">
                <a:alpha val="75000"/>
              </a:srgbClr>
            </a:outerShdw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7772400" cy="1340768"/>
          </a:xfrm>
        </p:spPr>
        <p:txBody>
          <a:bodyPr/>
          <a:lstStyle/>
          <a:p>
            <a:pPr algn="ctr">
              <a:defRPr/>
            </a:pPr>
            <a:r>
              <a:rPr lang="en-US" sz="4000" i="0" dirty="0" err="1" smtClean="0">
                <a:latin typeface="Charcoal CY"/>
                <a:cs typeface="Charcoal CY"/>
              </a:rPr>
              <a:t>Spessartite</a:t>
            </a:r>
            <a:r>
              <a:rPr lang="en-US" sz="4000" i="0" dirty="0" smtClean="0">
                <a:latin typeface="Charcoal CY"/>
                <a:cs typeface="Charcoal CY"/>
              </a:rPr>
              <a:t>, 32.</a:t>
            </a:r>
            <a:r>
              <a:rPr lang="ru-RU" sz="4000" i="0" dirty="0" smtClean="0">
                <a:latin typeface="Charcoal CY"/>
                <a:cs typeface="Charcoal CY"/>
              </a:rPr>
              <a:t>85</a:t>
            </a:r>
            <a:r>
              <a:rPr lang="en-US" sz="4000" i="0" dirty="0" smtClean="0">
                <a:latin typeface="Charcoal CY"/>
                <a:cs typeface="Charcoal CY"/>
              </a:rPr>
              <a:t> carats</a:t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2800" i="0" dirty="0" smtClean="0">
                <a:latin typeface="Charcoal CY"/>
                <a:cs typeface="Charcoal CY"/>
              </a:rPr>
              <a:t>                         </a:t>
            </a:r>
            <a:r>
              <a:rPr lang="en-US" sz="2800" dirty="0" smtClean="0">
                <a:latin typeface="Charcoal CY"/>
                <a:cs typeface="Charcoal CY"/>
              </a:rPr>
              <a:t>(</a:t>
            </a:r>
            <a:r>
              <a:rPr lang="en-US" sz="2800" dirty="0" err="1" smtClean="0">
                <a:latin typeface="Charcoal CY"/>
                <a:cs typeface="Charcoal CY"/>
              </a:rPr>
              <a:t>Vigoff</a:t>
            </a:r>
            <a:r>
              <a:rPr lang="en-US" sz="2800" dirty="0" smtClean="0">
                <a:latin typeface="Charcoal CY"/>
                <a:cs typeface="Charcoal CY"/>
              </a:rPr>
              <a:t> collection, USA)</a:t>
            </a:r>
            <a:endParaRPr lang="ru-RU" sz="2800" dirty="0" smtClean="0">
              <a:latin typeface="Charcoal CY"/>
              <a:cs typeface="Charcoal CY"/>
            </a:endParaRPr>
          </a:p>
        </p:txBody>
      </p:sp>
      <p:pic>
        <p:nvPicPr>
          <p:cNvPr id="3" name="Содержимое 2"/>
          <p:cNvPicPr>
            <a:picLocks noGrp="1" noChangeAspect="1"/>
          </p:cNvPicPr>
          <p:nvPr>
            <p:ph idx="1"/>
          </p:nvPr>
        </p:nvPicPr>
        <p:blipFill>
          <a:blip r:embed="rId3"/>
          <a:srcRect t="4536" b="4536"/>
          <a:stretch>
            <a:fillRect/>
          </a:stretch>
        </p:blipFill>
        <p:spPr>
          <a:xfrm>
            <a:off x="1187624" y="1716555"/>
            <a:ext cx="6982544" cy="4592765"/>
          </a:xfr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375239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7772400" cy="1340768"/>
          </a:xfrm>
        </p:spPr>
        <p:txBody>
          <a:bodyPr/>
          <a:lstStyle/>
          <a:p>
            <a:pPr algn="ctr">
              <a:defRPr/>
            </a:pPr>
            <a:r>
              <a:rPr lang="en-US" sz="4000" i="0" dirty="0" err="1" smtClean="0">
                <a:latin typeface="Charcoal CY"/>
                <a:cs typeface="Charcoal CY"/>
              </a:rPr>
              <a:t>Spessartite</a:t>
            </a:r>
            <a:r>
              <a:rPr lang="en-US" sz="4000" i="0" dirty="0" smtClean="0">
                <a:latin typeface="Charcoal CY"/>
                <a:cs typeface="Charcoal CY"/>
              </a:rPr>
              <a:t>, 32.</a:t>
            </a:r>
            <a:r>
              <a:rPr lang="ru-RU" sz="4000" i="0" dirty="0" smtClean="0">
                <a:latin typeface="Charcoal CY"/>
                <a:cs typeface="Charcoal CY"/>
              </a:rPr>
              <a:t>85</a:t>
            </a:r>
            <a:r>
              <a:rPr lang="en-US" sz="4000" i="0" dirty="0" smtClean="0">
                <a:latin typeface="Charcoal CY"/>
                <a:cs typeface="Charcoal CY"/>
              </a:rPr>
              <a:t> carats</a:t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2800" i="0" dirty="0" smtClean="0">
                <a:latin typeface="Charcoal CY"/>
                <a:cs typeface="Charcoal CY"/>
              </a:rPr>
              <a:t>                        </a:t>
            </a:r>
            <a:r>
              <a:rPr lang="en-US" sz="2800" dirty="0" smtClean="0">
                <a:latin typeface="Charcoal CY"/>
                <a:cs typeface="Charcoal CY"/>
              </a:rPr>
              <a:t>(</a:t>
            </a:r>
            <a:r>
              <a:rPr lang="en-US" sz="2800" dirty="0" err="1" smtClean="0">
                <a:latin typeface="Charcoal CY"/>
                <a:cs typeface="Charcoal CY"/>
              </a:rPr>
              <a:t>Vigoff</a:t>
            </a:r>
            <a:r>
              <a:rPr lang="en-US" sz="2800" dirty="0" smtClean="0">
                <a:latin typeface="Charcoal CY"/>
                <a:cs typeface="Charcoal CY"/>
              </a:rPr>
              <a:t> collection, USA)</a:t>
            </a:r>
            <a:endParaRPr lang="ru-RU" sz="2800" dirty="0" smtClean="0">
              <a:latin typeface="Charcoal CY"/>
              <a:cs typeface="Charcoal CY"/>
            </a:endParaRPr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3"/>
          <a:srcRect t="2710" b="2710"/>
          <a:stretch>
            <a:fillRect/>
          </a:stretch>
        </p:blipFill>
        <p:spPr>
          <a:xfrm>
            <a:off x="1475656" y="1628799"/>
            <a:ext cx="6480720" cy="5009527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14955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7772400" cy="1340768"/>
          </a:xfrm>
        </p:spPr>
        <p:txBody>
          <a:bodyPr/>
          <a:lstStyle/>
          <a:p>
            <a:pPr algn="ctr"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Dominican Amber, 0.765 carat</a:t>
            </a:r>
            <a:endParaRPr lang="ru-RU" sz="2800" dirty="0" smtClean="0">
              <a:latin typeface="Charcoal CY"/>
              <a:cs typeface="Charcoal CY"/>
            </a:endParaRPr>
          </a:p>
        </p:txBody>
      </p:sp>
      <p:pic>
        <p:nvPicPr>
          <p:cNvPr id="3" name="Содержимое 2" descr="Amber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" r="1244"/>
          <a:stretch>
            <a:fillRect/>
          </a:stretch>
        </p:blipFill>
        <p:spPr>
          <a:xfrm>
            <a:off x="2195736" y="1820991"/>
            <a:ext cx="4824536" cy="4199875"/>
          </a:xfr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46818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332656"/>
            <a:ext cx="7024688" cy="838200"/>
          </a:xfrm>
        </p:spPr>
        <p:txBody>
          <a:bodyPr/>
          <a:lstStyle/>
          <a:p>
            <a:pPr algn="ctr">
              <a:defRPr/>
            </a:pPr>
            <a:r>
              <a:rPr lang="ru-RU" sz="4000" i="0" dirty="0" err="1" smtClean="0">
                <a:latin typeface="Charcoal CY"/>
                <a:cs typeface="Charcoal CY"/>
              </a:rPr>
              <a:t>Commercial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polishing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6" name="Содержимое 5" descr="Kashmir Sapp 27,6 c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" b="3733"/>
          <a:stretch>
            <a:fillRect/>
          </a:stretch>
        </p:blipFill>
        <p:spPr>
          <a:xfrm>
            <a:off x="1907704" y="1484784"/>
            <a:ext cx="5544616" cy="4601059"/>
          </a:xfr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32848" cy="1070992"/>
          </a:xfrm>
        </p:spPr>
        <p:txBody>
          <a:bodyPr/>
          <a:lstStyle/>
          <a:p>
            <a:pPr algn="ctr"/>
            <a:r>
              <a:rPr lang="en-US" sz="4000" i="0" dirty="0" smtClean="0">
                <a:latin typeface="Charcoal CY"/>
                <a:cs typeface="Charcoal CY"/>
              </a:rPr>
              <a:t>Sri Lankan </a:t>
            </a:r>
            <a:r>
              <a:rPr lang="en-US" sz="4000" i="0" dirty="0" smtClean="0">
                <a:latin typeface="Charcoal CY"/>
                <a:cs typeface="Charcoal CY"/>
              </a:rPr>
              <a:t>Sapphire, </a:t>
            </a:r>
            <a:r>
              <a:rPr lang="en-US" sz="4000" i="0" dirty="0" smtClean="0">
                <a:latin typeface="Charcoal CY"/>
                <a:cs typeface="Charcoal CY"/>
              </a:rPr>
              <a:t>44.22 </a:t>
            </a:r>
            <a:r>
              <a:rPr lang="en-US" sz="4000" i="0" dirty="0" err="1" smtClean="0">
                <a:latin typeface="Charcoal CY"/>
                <a:cs typeface="Charcoal CY"/>
              </a:rPr>
              <a:t>ct</a:t>
            </a:r>
            <a:r>
              <a:rPr lang="en-US" sz="4000" i="0" dirty="0" smtClean="0">
                <a:latin typeface="Charcoal CY"/>
                <a:cs typeface="Charcoal CY"/>
              </a:rPr>
              <a:t/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4000" i="0" dirty="0" smtClean="0">
                <a:latin typeface="Charcoal CY"/>
                <a:cs typeface="Charcoal CY"/>
              </a:rPr>
              <a:t>   </a:t>
            </a:r>
            <a:r>
              <a:rPr lang="en-US" sz="2800" i="0" dirty="0" smtClean="0">
                <a:latin typeface="Charcoal CY"/>
                <a:cs typeface="Charcoal CY"/>
              </a:rPr>
              <a:t>                        </a:t>
            </a:r>
            <a:r>
              <a:rPr lang="en-US" sz="2800" dirty="0" smtClean="0">
                <a:latin typeface="Charcoal CY"/>
                <a:cs typeface="Charcoal CY"/>
              </a:rPr>
              <a:t>(</a:t>
            </a:r>
            <a:r>
              <a:rPr lang="en-US" sz="2800" dirty="0">
                <a:latin typeface="Charcoal CY"/>
                <a:cs typeface="Charcoal CY"/>
              </a:rPr>
              <a:t>Private collection, </a:t>
            </a:r>
            <a:r>
              <a:rPr lang="en-US" sz="2800" dirty="0" smtClean="0">
                <a:latin typeface="Charcoal CY"/>
                <a:cs typeface="Charcoal CY"/>
              </a:rPr>
              <a:t>Russia)</a:t>
            </a:r>
            <a:r>
              <a:rPr lang="en-US" sz="2800" i="0" dirty="0" smtClean="0">
                <a:latin typeface="Charcoal CY"/>
                <a:cs typeface="Charcoal CY"/>
              </a:rPr>
              <a:t> </a:t>
            </a:r>
            <a:r>
              <a:rPr lang="en-US" sz="4000" i="0" dirty="0" smtClean="0">
                <a:latin typeface="Charcoal CY"/>
                <a:cs typeface="Charcoal CY"/>
              </a:rPr>
              <a:t/>
            </a:r>
            <a:br>
              <a:rPr lang="en-US" sz="4000" i="0" dirty="0" smtClean="0">
                <a:latin typeface="Charcoal CY"/>
                <a:cs typeface="Charcoal CY"/>
              </a:rPr>
            </a:br>
            <a:endParaRPr lang="ru-RU" sz="3200" i="0" dirty="0">
              <a:latin typeface="Charcoal CY"/>
              <a:cs typeface="Charcoal CY"/>
            </a:endParaRPr>
          </a:p>
        </p:txBody>
      </p:sp>
      <p:pic>
        <p:nvPicPr>
          <p:cNvPr id="4" name="Содержимое 3" descr="0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" r="1021"/>
          <a:stretch>
            <a:fillRect/>
          </a:stretch>
        </p:blipFill>
        <p:spPr>
          <a:xfrm>
            <a:off x="1892896" y="1772816"/>
            <a:ext cx="5703440" cy="4392488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68065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419944"/>
          </a:xfrm>
        </p:spPr>
        <p:txBody>
          <a:bodyPr/>
          <a:lstStyle/>
          <a:p>
            <a:r>
              <a:rPr lang="en-US" sz="3200" i="0" dirty="0" smtClean="0">
                <a:latin typeface="Charcoal CY"/>
                <a:cs typeface="Charcoal CY"/>
              </a:rPr>
              <a:t>Sapphire</a:t>
            </a:r>
            <a:r>
              <a:rPr lang="en-US" sz="3200" i="0" dirty="0">
                <a:latin typeface="Charcoal CY"/>
                <a:cs typeface="Charcoal CY"/>
              </a:rPr>
              <a:t> </a:t>
            </a:r>
            <a:r>
              <a:rPr lang="en-US" sz="3200" i="0" dirty="0" smtClean="0">
                <a:latin typeface="Charcoal CY"/>
                <a:cs typeface="Charcoal CY"/>
              </a:rPr>
              <a:t>before </a:t>
            </a:r>
            <a:r>
              <a:rPr lang="en-US" sz="3200" i="0" dirty="0" err="1" smtClean="0">
                <a:latin typeface="Charcoal CY"/>
                <a:cs typeface="Charcoal CY"/>
              </a:rPr>
              <a:t>recutting</a:t>
            </a:r>
            <a:r>
              <a:rPr lang="en-US" sz="3200" i="0" dirty="0" smtClean="0">
                <a:latin typeface="Charcoal CY"/>
                <a:cs typeface="Charcoal CY"/>
              </a:rPr>
              <a:t> (15.38 </a:t>
            </a:r>
            <a:r>
              <a:rPr lang="en-US" sz="3200" i="0" dirty="0" err="1" smtClean="0">
                <a:latin typeface="Charcoal CY"/>
                <a:cs typeface="Charcoal CY"/>
              </a:rPr>
              <a:t>ct</a:t>
            </a:r>
            <a:r>
              <a:rPr lang="en-US" sz="3200" i="0" dirty="0" smtClean="0">
                <a:latin typeface="Charcoal CY"/>
                <a:cs typeface="Charcoal CY"/>
              </a:rPr>
              <a:t>) </a:t>
            </a:r>
            <a:endParaRPr lang="ru-RU" sz="3200" i="0" dirty="0">
              <a:latin typeface="Charcoal CY"/>
              <a:cs typeface="Charcoal CY"/>
            </a:endParaRPr>
          </a:p>
        </p:txBody>
      </p:sp>
      <p:pic>
        <p:nvPicPr>
          <p:cNvPr id="4" name="Содержимое 3" descr="Befo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3" b="7003"/>
          <a:stretch>
            <a:fillRect/>
          </a:stretch>
        </p:blipFill>
        <p:spPr>
          <a:xfrm>
            <a:off x="2676065" y="1988840"/>
            <a:ext cx="4128183" cy="3384376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160690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152128"/>
          </a:xfrm>
        </p:spPr>
        <p:txBody>
          <a:bodyPr/>
          <a:lstStyle/>
          <a:p>
            <a:r>
              <a:rPr lang="en-US" sz="3200" i="0" dirty="0" smtClean="0">
                <a:latin typeface="Charcoal CY"/>
                <a:cs typeface="Charcoal CY"/>
              </a:rPr>
              <a:t>Sapphire</a:t>
            </a:r>
            <a:r>
              <a:rPr lang="en-US" sz="3200" i="0" dirty="0">
                <a:latin typeface="Charcoal CY"/>
                <a:cs typeface="Charcoal CY"/>
              </a:rPr>
              <a:t> </a:t>
            </a:r>
            <a:r>
              <a:rPr lang="en-US" sz="3200" i="0" dirty="0" smtClean="0">
                <a:latin typeface="Charcoal CY"/>
                <a:cs typeface="Charcoal CY"/>
              </a:rPr>
              <a:t>after </a:t>
            </a:r>
            <a:r>
              <a:rPr lang="en-US" sz="3200" i="0" dirty="0" err="1" smtClean="0">
                <a:latin typeface="Charcoal CY"/>
                <a:cs typeface="Charcoal CY"/>
              </a:rPr>
              <a:t>recutting</a:t>
            </a:r>
            <a:r>
              <a:rPr lang="en-US" sz="3200" i="0" dirty="0" smtClean="0">
                <a:latin typeface="Charcoal CY"/>
                <a:cs typeface="Charcoal CY"/>
              </a:rPr>
              <a:t> (13.63 </a:t>
            </a:r>
            <a:r>
              <a:rPr lang="en-US" sz="3200" i="0" dirty="0" err="1" smtClean="0">
                <a:latin typeface="Charcoal CY"/>
                <a:cs typeface="Charcoal CY"/>
              </a:rPr>
              <a:t>ct</a:t>
            </a:r>
            <a:r>
              <a:rPr lang="en-US" sz="3200" i="0" dirty="0" smtClean="0">
                <a:latin typeface="Charcoal CY"/>
                <a:cs typeface="Charcoal CY"/>
              </a:rPr>
              <a:t>) </a:t>
            </a:r>
            <a:endParaRPr lang="ru-RU" sz="3200" i="0" dirty="0">
              <a:latin typeface="Charcoal CY"/>
              <a:cs typeface="Charcoal CY"/>
            </a:endParaRPr>
          </a:p>
        </p:txBody>
      </p:sp>
      <p:pic>
        <p:nvPicPr>
          <p:cNvPr id="3" name="Изображение 2" descr="Sapp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700808"/>
            <a:ext cx="4176464" cy="4101952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65100"/>
          </a:effec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764688" y="6021288"/>
            <a:ext cx="7772400" cy="41148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03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0696" cy="1143000"/>
          </a:xfrm>
        </p:spPr>
        <p:txBody>
          <a:bodyPr/>
          <a:lstStyle/>
          <a:p>
            <a:pPr algn="ctr"/>
            <a:r>
              <a:rPr lang="en-US" sz="3600" i="0" dirty="0" smtClean="0">
                <a:latin typeface="Charcoal CY"/>
                <a:cs typeface="Charcoal CY"/>
              </a:rPr>
              <a:t>“Touching to the Perfection”</a:t>
            </a:r>
            <a:br>
              <a:rPr lang="en-US" sz="3600" i="0" dirty="0" smtClean="0">
                <a:latin typeface="Charcoal CY"/>
                <a:cs typeface="Charcoal CY"/>
              </a:rPr>
            </a:br>
            <a:r>
              <a:rPr lang="en-US" sz="3600" i="0" dirty="0" smtClean="0">
                <a:latin typeface="Charcoal CY"/>
                <a:cs typeface="Charcoal CY"/>
              </a:rPr>
              <a:t>Kunzite, 162 </a:t>
            </a:r>
            <a:r>
              <a:rPr lang="en-US" sz="3600" i="0" dirty="0" err="1" smtClean="0">
                <a:latin typeface="Charcoal CY"/>
                <a:cs typeface="Charcoal CY"/>
              </a:rPr>
              <a:t>ct</a:t>
            </a:r>
            <a:endParaRPr lang="ru-RU" sz="3600" i="0" dirty="0">
              <a:latin typeface="Charcoal CY"/>
              <a:cs typeface="Charcoal CY"/>
            </a:endParaRPr>
          </a:p>
        </p:txBody>
      </p:sp>
      <p:pic>
        <p:nvPicPr>
          <p:cNvPr id="4" name="Содержимое 3" descr="Прикосновение к Совершенству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" b="1895"/>
          <a:stretch>
            <a:fillRect/>
          </a:stretch>
        </p:blipFill>
        <p:spPr>
          <a:xfrm>
            <a:off x="1543236" y="1628800"/>
            <a:ext cx="6053695" cy="4608512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46898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424936" cy="1152128"/>
          </a:xfrm>
        </p:spPr>
        <p:txBody>
          <a:bodyPr/>
          <a:lstStyle/>
          <a:p>
            <a:pPr algn="ctr"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Tanzanite, 17.33 carats</a:t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4000" i="0" dirty="0" smtClean="0">
                <a:latin typeface="Charcoal CY"/>
                <a:cs typeface="Charcoal CY"/>
              </a:rPr>
              <a:t> </a:t>
            </a:r>
            <a:r>
              <a:rPr lang="en-US" sz="2800" dirty="0" smtClean="0">
                <a:latin typeface="Charcoal CY"/>
                <a:cs typeface="Charcoal CY"/>
              </a:rPr>
              <a:t>(</a:t>
            </a:r>
            <a:r>
              <a:rPr lang="en-US" sz="2800" dirty="0" smtClean="0">
                <a:latin typeface="Charcoal CY"/>
                <a:cs typeface="Charcoal CY"/>
              </a:rPr>
              <a:t>P</a:t>
            </a:r>
            <a:r>
              <a:rPr lang="en-US" sz="2800" dirty="0" smtClean="0">
                <a:latin typeface="Charcoal CY"/>
                <a:cs typeface="Charcoal CY"/>
              </a:rPr>
              <a:t>rivate </a:t>
            </a:r>
            <a:r>
              <a:rPr lang="en-US" sz="2800" dirty="0">
                <a:latin typeface="Charcoal CY"/>
                <a:cs typeface="Charcoal CY"/>
              </a:rPr>
              <a:t>collection, </a:t>
            </a:r>
            <a:r>
              <a:rPr lang="en-US" sz="2800" dirty="0" smtClean="0">
                <a:latin typeface="Charcoal CY"/>
                <a:cs typeface="Charcoal CY"/>
              </a:rPr>
              <a:t>Thailand)</a:t>
            </a:r>
            <a:r>
              <a:rPr lang="en-US" sz="4000" i="0" dirty="0" smtClean="0">
                <a:latin typeface="Charcoal CY"/>
                <a:cs typeface="Charcoal CY"/>
              </a:rPr>
              <a:t> 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16" name="Содержимое 15" descr="For Alessio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0" b="5500"/>
          <a:stretch>
            <a:fillRect/>
          </a:stretch>
        </p:blipFill>
        <p:spPr>
          <a:xfrm>
            <a:off x="1475656" y="1844824"/>
            <a:ext cx="6550025" cy="468788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12160" y="332656"/>
            <a:ext cx="3024336" cy="3528392"/>
          </a:xfrm>
        </p:spPr>
        <p:txBody>
          <a:bodyPr/>
          <a:lstStyle/>
          <a:p>
            <a:pPr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Sample </a:t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4000" i="0" dirty="0" smtClean="0">
                <a:latin typeface="Charcoal CY"/>
                <a:cs typeface="Charcoal CY"/>
              </a:rPr>
              <a:t>of </a:t>
            </a:r>
            <a:r>
              <a:rPr lang="en-US" sz="4000" i="0" dirty="0">
                <a:latin typeface="Charcoal CY"/>
                <a:cs typeface="Charcoal CY"/>
              </a:rPr>
              <a:t>cut </a:t>
            </a:r>
            <a:r>
              <a:rPr lang="en-US" sz="4000" i="0" dirty="0" smtClean="0">
                <a:latin typeface="Charcoal CY"/>
                <a:cs typeface="Charcoal CY"/>
              </a:rPr>
              <a:t>grading worksheet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3" name="Содержимое 2"/>
          <p:cNvPicPr>
            <a:picLocks noGrp="1" noChangeAspect="1"/>
          </p:cNvPicPr>
          <p:nvPr>
            <p:ph idx="1"/>
          </p:nvPr>
        </p:nvPicPr>
        <p:blipFill>
          <a:blip r:embed="rId3"/>
          <a:srcRect l="1541" r="1541"/>
          <a:stretch>
            <a:fillRect/>
          </a:stretch>
        </p:blipFill>
        <p:spPr>
          <a:xfrm>
            <a:off x="323528" y="260648"/>
            <a:ext cx="5535034" cy="6408712"/>
          </a:xfrm>
        </p:spPr>
      </p:pic>
    </p:spTree>
    <p:extLst>
      <p:ext uri="{BB962C8B-B14F-4D97-AF65-F5344CB8AC3E}">
        <p14:creationId xmlns:p14="http://schemas.microsoft.com/office/powerpoint/2010/main" val="378665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424936" cy="792088"/>
          </a:xfrm>
        </p:spPr>
        <p:txBody>
          <a:bodyPr/>
          <a:lstStyle/>
          <a:p>
            <a:pPr algn="ctr"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Cut quality classes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14" name="Содержимое 13"/>
          <p:cNvPicPr>
            <a:picLocks noGrp="1" noChangeAspect="1"/>
          </p:cNvPicPr>
          <p:nvPr>
            <p:ph idx="1"/>
          </p:nvPr>
        </p:nvPicPr>
        <p:blipFill>
          <a:blip r:embed="rId3"/>
          <a:srcRect t="743" b="743"/>
          <a:stretch>
            <a:fillRect/>
          </a:stretch>
        </p:blipFill>
        <p:spPr>
          <a:xfrm>
            <a:off x="395536" y="1556792"/>
            <a:ext cx="8359462" cy="4104605"/>
          </a:xfrm>
        </p:spPr>
      </p:pic>
    </p:spTree>
    <p:extLst>
      <p:ext uri="{BB962C8B-B14F-4D97-AF65-F5344CB8AC3E}">
        <p14:creationId xmlns:p14="http://schemas.microsoft.com/office/powerpoint/2010/main" val="2697471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424936" cy="1440160"/>
          </a:xfrm>
        </p:spPr>
        <p:txBody>
          <a:bodyPr/>
          <a:lstStyle/>
          <a:p>
            <a:pPr>
              <a:defRPr/>
            </a:pPr>
            <a:r>
              <a:rPr lang="en-US" sz="4000" i="0" dirty="0" smtClean="0">
                <a:latin typeface="Charcoal CY"/>
                <a:cs typeface="Charcoal CY"/>
              </a:rPr>
              <a:t>Amethyst, 219 carats, 705 facets</a:t>
            </a:r>
            <a:br>
              <a:rPr lang="en-US" sz="4000" i="0" dirty="0" smtClean="0">
                <a:latin typeface="Charcoal CY"/>
                <a:cs typeface="Charcoal CY"/>
              </a:rPr>
            </a:br>
            <a:r>
              <a:rPr lang="en-US" sz="2800" dirty="0" smtClean="0">
                <a:latin typeface="Charcoal CY"/>
                <a:cs typeface="Charcoal CY"/>
              </a:rPr>
              <a:t>(cut recently)</a:t>
            </a:r>
            <a:endParaRPr lang="ru-RU" sz="4000" i="0" dirty="0" smtClean="0">
              <a:latin typeface="Charcoal CY"/>
              <a:cs typeface="Charcoal CY"/>
            </a:endParaRPr>
          </a:p>
        </p:txBody>
      </p:sp>
      <p:pic>
        <p:nvPicPr>
          <p:cNvPr id="5" name="Содержимое 4" descr="=?UTF-8?b?0JrQsNGC0L7Qu9C40YfQtdGB0LrQuNC5INC60LDQvNC10L3RjF9GQi5wbmc=?=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r="12222"/>
          <a:stretch>
            <a:fillRect/>
          </a:stretch>
        </p:blipFill>
        <p:spPr>
          <a:xfrm>
            <a:off x="4860031" y="1700809"/>
            <a:ext cx="4148461" cy="4392488"/>
          </a:xfrm>
          <a:effectLst>
            <a:softEdge rad="152400"/>
          </a:effectLst>
        </p:spPr>
      </p:pic>
      <p:pic>
        <p:nvPicPr>
          <p:cNvPr id="12" name="Изображение 11" descr="Eucharist fron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90" y="1709101"/>
            <a:ext cx="4652041" cy="4384195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328249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990600"/>
          </a:xfrm>
        </p:spPr>
        <p:txBody>
          <a:bodyPr/>
          <a:lstStyle/>
          <a:p>
            <a:pPr algn="ctr">
              <a:defRPr/>
            </a:pPr>
            <a:r>
              <a:rPr lang="ru-RU" sz="4000" i="0" dirty="0" err="1" smtClean="0">
                <a:latin typeface="Charcoal CY"/>
                <a:cs typeface="Charcoal CY"/>
              </a:rPr>
              <a:t>Thanks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for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your</a:t>
            </a:r>
            <a:r>
              <a:rPr lang="ru-RU" sz="4000" i="0" dirty="0" smtClean="0">
                <a:latin typeface="Charcoal CY"/>
                <a:cs typeface="Charcoal CY"/>
              </a:rPr>
              <a:t> </a:t>
            </a:r>
            <a:r>
              <a:rPr lang="ru-RU" sz="4000" i="0" dirty="0" err="1" smtClean="0">
                <a:latin typeface="Charcoal CY"/>
                <a:cs typeface="Charcoal CY"/>
              </a:rPr>
              <a:t>attention</a:t>
            </a:r>
            <a:r>
              <a:rPr lang="ru-RU" sz="4000" i="0" dirty="0" smtClean="0">
                <a:latin typeface="Charcoal CY"/>
                <a:cs typeface="Charcoal CY"/>
              </a:rPr>
              <a:t>!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2462213" y="22209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4427984" y="3645024"/>
            <a:ext cx="367240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100" dirty="0" err="1" smtClean="0">
                <a:latin typeface="Charcoal CY"/>
                <a:cs typeface="Charcoal CY"/>
              </a:rPr>
              <a:t>vtuzlukov@hotmail.com</a:t>
            </a:r>
            <a:endParaRPr lang="en-US" sz="2100" dirty="0" smtClean="0">
              <a:latin typeface="Charcoal CY"/>
              <a:cs typeface="Charcoal CY"/>
            </a:endParaRPr>
          </a:p>
          <a:p>
            <a:pPr algn="ctr"/>
            <a:endParaRPr lang="ru-RU" sz="2100" dirty="0">
              <a:latin typeface="Charcoal CY"/>
              <a:cs typeface="Charcoal CY"/>
            </a:endParaRPr>
          </a:p>
          <a:p>
            <a:pPr algn="ctr"/>
            <a:r>
              <a:rPr lang="en-US" sz="2100" dirty="0" smtClean="0">
                <a:latin typeface="Charcoal CY"/>
                <a:cs typeface="Charcoal CY"/>
              </a:rPr>
              <a:t>+66 925 301939</a:t>
            </a:r>
            <a:endParaRPr lang="ru-RU" sz="2100" dirty="0">
              <a:latin typeface="Charcoal CY"/>
              <a:cs typeface="Charcoal CY"/>
            </a:endParaRP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2806700" y="52308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185353" name="Picture 9" descr="Логотип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2016224" cy="1364454"/>
          </a:xfrm>
          <a:prstGeom prst="rect">
            <a:avLst/>
          </a:prstGeom>
          <a:noFill/>
          <a:ln>
            <a:noFill/>
          </a:ln>
          <a:effectLst>
            <a:outerShdw blurRad="63500" dist="25399" dir="162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Содержимое 2" descr="Портрет без букв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" b="1594"/>
          <a:stretch>
            <a:fillRect/>
          </a:stretch>
        </p:blipFill>
        <p:spPr>
          <a:xfrm>
            <a:off x="815138" y="1628800"/>
            <a:ext cx="3324814" cy="396044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here">
  <a:themeElements>
    <a:clrScheme name="Spher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66"/>
      </a:accent1>
      <a:accent2>
        <a:srgbClr val="004080"/>
      </a:accent2>
      <a:accent3>
        <a:srgbClr val="FFFFFF"/>
      </a:accent3>
      <a:accent4>
        <a:srgbClr val="000000"/>
      </a:accent4>
      <a:accent5>
        <a:srgbClr val="FFFFB8"/>
      </a:accent5>
      <a:accent6>
        <a:srgbClr val="003973"/>
      </a:accent6>
      <a:hlink>
        <a:srgbClr val="008040"/>
      </a:hlink>
      <a:folHlink>
        <a:srgbClr val="800000"/>
      </a:folHlink>
    </a:clrScheme>
    <a:fontScheme name="Sphere">
      <a:majorFont>
        <a:latin typeface="Trebuchet MS"/>
        <a:ea typeface="ＭＳ Ｐゴシック"/>
        <a:cs typeface="ＭＳ Ｐゴシック"/>
      </a:majorFont>
      <a:minorFont>
        <a:latin typeface="Trebuchet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Arial" charset="0"/>
            <a:cs typeface="Geneva CY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Arial" charset="0"/>
            <a:cs typeface="Geneva CY" charset="0"/>
          </a:defRPr>
        </a:defPPr>
      </a:lstStyle>
    </a:lnDef>
  </a:objectDefaults>
  <a:extraClrSchemeLst>
    <a:extraClrScheme>
      <a:clrScheme name="Sphe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her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66"/>
        </a:accent1>
        <a:accent2>
          <a:srgbClr val="004080"/>
        </a:accent2>
        <a:accent3>
          <a:srgbClr val="FFFFFF"/>
        </a:accent3>
        <a:accent4>
          <a:srgbClr val="000000"/>
        </a:accent4>
        <a:accent5>
          <a:srgbClr val="FFFFB8"/>
        </a:accent5>
        <a:accent6>
          <a:srgbClr val="003973"/>
        </a:accent6>
        <a:hlink>
          <a:srgbClr val="00804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HD:Applications:Office 2004 for Mac:Templates:Presentations:Designs:Sphere</Template>
  <TotalTime>442</TotalTime>
  <Words>121</Words>
  <Application>Microsoft Macintosh PowerPoint</Application>
  <PresentationFormat>Экран (4:3)</PresentationFormat>
  <Paragraphs>41</Paragraphs>
  <Slides>20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Sphere</vt:lpstr>
      <vt:lpstr>The fourth “C”:  today and tomorrow</vt:lpstr>
      <vt:lpstr>“Russian cut” diamond </vt:lpstr>
      <vt:lpstr>Automatic faceting machine</vt:lpstr>
      <vt:lpstr>Non-professional faceters in Florida</vt:lpstr>
      <vt:lpstr>Single Stone Competition (USA)</vt:lpstr>
      <vt:lpstr>Sample of  judging sheet</vt:lpstr>
      <vt:lpstr>Topaz by Stephen Kotlowski</vt:lpstr>
      <vt:lpstr>Spessartite, 32.85 carats                          (Vigoff collection, USA)</vt:lpstr>
      <vt:lpstr>Spessartite, 32.85 carats                         (Vigoff collection, USA)</vt:lpstr>
      <vt:lpstr>Dominican Amber, 0.765 carat</vt:lpstr>
      <vt:lpstr>Commercial polishing</vt:lpstr>
      <vt:lpstr>Sri Lankan Sapphire, 44.22 ct                            (Private collection, Russia)  </vt:lpstr>
      <vt:lpstr>Sapphire before recutting (15.38 ct) </vt:lpstr>
      <vt:lpstr>Sapphire after recutting (13.63 ct) </vt:lpstr>
      <vt:lpstr>“Touching to the Perfection” Kunzite, 162 ct</vt:lpstr>
      <vt:lpstr>Tanzanite, 17.33 carats  (Private collection, Thailand) </vt:lpstr>
      <vt:lpstr>Sample  of cut grading worksheet</vt:lpstr>
      <vt:lpstr>Cut quality classes</vt:lpstr>
      <vt:lpstr>Amethyst, 219 carats, 705 facets (cut recently)</vt:lpstr>
      <vt:lpstr>Thanks for your attention!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Precious gem cutting: ins and outs</dc:title>
  <dc:creator>user</dc:creator>
  <cp:lastModifiedBy>Victor Tuzlukov</cp:lastModifiedBy>
  <cp:revision>36</cp:revision>
  <dcterms:created xsi:type="dcterms:W3CDTF">2015-06-07T03:40:18Z</dcterms:created>
  <dcterms:modified xsi:type="dcterms:W3CDTF">2016-11-13T16:49:16Z</dcterms:modified>
</cp:coreProperties>
</file>