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25"/>
  </p:notesMasterIdLst>
  <p:sldIdLst>
    <p:sldId id="256" r:id="rId2"/>
    <p:sldId id="257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28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1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40"/>
  </p:normalViewPr>
  <p:slideViewPr>
    <p:cSldViewPr>
      <p:cViewPr varScale="1">
        <p:scale>
          <a:sx n="97" d="100"/>
          <a:sy n="97" d="100"/>
        </p:scale>
        <p:origin x="12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Geneva CY" pitchFamily="80" charset="-52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Geneva CY" charset="0"/>
              </a:defRPr>
            </a:lvl1pPr>
          </a:lstStyle>
          <a:p>
            <a:pPr>
              <a:defRPr/>
            </a:pPr>
            <a:fld id="{588BCF22-F9F1-9E4B-A90F-11B8D11029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540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Geneva CY" pitchFamily="80" charset="-52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Geneva CY" pitchFamily="80" charset="-52"/>
        <a:cs typeface="Geneva CY" pitchFamily="80" charset="-5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F246C5B-3E72-F741-ACE8-717B306B83DB}" type="slidenum">
              <a:rPr lang="ru-RU" sz="1200"/>
              <a:pPr/>
              <a:t>1</a:t>
            </a:fld>
            <a:endParaRPr lang="ru-RU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810000"/>
            <a:ext cx="6400800" cy="1752600"/>
          </a:xfrm>
        </p:spPr>
        <p:txBody>
          <a:bodyPr/>
          <a:lstStyle>
            <a:lvl1pPr marL="0" indent="0" algn="r">
              <a:buFont typeface="Wingdings" pitchFamily="80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CA8CF-BDBE-1140-9D18-E1E70003B8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0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F75080-F001-9B43-AB50-3906A92D5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2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A12457-FDAD-D74B-9C74-DF04E777EB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848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5F597-BAC0-9545-BA9A-B5464FC57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63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5C1C74-B50F-1C4D-BC5C-368BDE2B78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143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70A0F-4923-4142-91B1-0A00C1138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432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09A9D-D763-D948-9816-2277FF8986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831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28700-71D4-5347-8AFC-27243A86EC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99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2402E9-BFE7-414C-85F5-81B607B3C4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729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11C5EC-1A50-6E44-B731-CD375670A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FF8FB-8C67-2B46-86F7-FD6C635993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761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400">
                <a:solidFill>
                  <a:srgbClr val="FFFFFF"/>
                </a:solidFill>
                <a:latin typeface="+mn-lt"/>
                <a:ea typeface="+mn-ea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kumimoji="0" sz="1400">
                <a:latin typeface="+mn-lt"/>
                <a:ea typeface="+mn-ea"/>
                <a:cs typeface="Geneva CY" pitchFamily="80" charset="-52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400" smtClean="0">
                <a:latin typeface="Times New Roman" charset="0"/>
                <a:ea typeface="MS Pゴシック" charset="0"/>
                <a:cs typeface="MS Pゴシック" charset="0"/>
              </a:defRPr>
            </a:lvl1pPr>
          </a:lstStyle>
          <a:p>
            <a:pPr>
              <a:defRPr/>
            </a:pPr>
            <a:fld id="{F9F605A7-A966-C749-A1C1-CDC09D3EE4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MS P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80" charset="0"/>
          <a:ea typeface="MS Pゴシック" pitchFamily="-92" charset="-128"/>
          <a:cs typeface="MS P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80" charset="0"/>
          <a:ea typeface="MS Pゴシック" pitchFamily="-9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3200">
          <a:solidFill>
            <a:schemeClr val="tx1"/>
          </a:solidFill>
          <a:latin typeface="+mn-lt"/>
          <a:ea typeface="+mn-ea"/>
          <a:cs typeface="MS P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800">
          <a:solidFill>
            <a:schemeClr val="tx1"/>
          </a:solidFill>
          <a:latin typeface="+mn-lt"/>
          <a:ea typeface="+mn-ea"/>
          <a:cs typeface="MS P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400">
          <a:solidFill>
            <a:schemeClr val="tx1"/>
          </a:solidFill>
          <a:latin typeface="+mn-lt"/>
          <a:ea typeface="+mn-ea"/>
          <a:cs typeface="MS P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+mn-ea"/>
          <a:cs typeface="MS P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kumimoji="1" sz="2000">
          <a:solidFill>
            <a:schemeClr val="tx1"/>
          </a:solidFill>
          <a:latin typeface="+mn-lt"/>
          <a:ea typeface="+mn-ea"/>
          <a:cs typeface="MS P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80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4" Type="http://schemas.openxmlformats.org/officeDocument/2006/relationships/image" Target="../media/image27.png"/><Relationship Id="rId5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76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cap="small" dirty="0" smtClean="0">
                <a:latin typeface="Calibri" charset="0"/>
                <a:ea typeface="Calibri" charset="0"/>
                <a:cs typeface="Calibri" charset="0"/>
              </a:rPr>
              <a:t>GEMCUTTING: what’s new? </a:t>
            </a:r>
            <a:endParaRPr lang="en-US" sz="4000" b="1" dirty="0" smtClean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14688" y="4572000"/>
            <a:ext cx="5243512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b="1" cap="small" dirty="0" smtClean="0">
                <a:latin typeface="Calibri" charset="0"/>
                <a:ea typeface="Calibri" charset="0"/>
                <a:cs typeface="Calibri" charset="0"/>
              </a:rPr>
              <a:t>Part I</a:t>
            </a:r>
          </a:p>
          <a:p>
            <a:pPr eaLnBrk="1" hangingPunct="1">
              <a:defRPr/>
            </a:pPr>
            <a:r>
              <a:rPr lang="en-US" b="1" cap="small" dirty="0" smtClean="0">
                <a:latin typeface="Calibri" charset="0"/>
                <a:ea typeface="Calibri" charset="0"/>
                <a:cs typeface="Calibri" charset="0"/>
              </a:rPr>
              <a:t>Precision cut</a:t>
            </a:r>
            <a:endParaRPr lang="en-US" dirty="0" smtClean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28675" name="Picture 4" descr="MS Simpl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33400"/>
            <a:ext cx="2157413" cy="210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704856" cy="576064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USFG: Single Stone Competition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272" y="1459226"/>
            <a:ext cx="68072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4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7584" y="908720"/>
            <a:ext cx="7992888" cy="792088"/>
          </a:xfrm>
        </p:spPr>
        <p:txBody>
          <a:bodyPr/>
          <a:lstStyle/>
          <a:p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AFG: International Faceting Challenge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28" y="1695737"/>
            <a:ext cx="7442200" cy="488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992888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Developing of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511" y="2996952"/>
            <a:ext cx="3919579" cy="3106688"/>
          </a:xfrm>
          <a:effectLst/>
          <a:scene3d>
            <a:camera prst="orthographicFront">
              <a:rot lat="0" lon="0" rev="540000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777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992888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Developing of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511" y="2996952"/>
            <a:ext cx="3919579" cy="3106688"/>
          </a:xfrm>
          <a:effectLst/>
          <a:scene3d>
            <a:camera prst="orthographicFront">
              <a:rot lat="0" lon="0" rev="540000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4" descr="10334360_10206003090262318_4707789088897013962_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2564905"/>
            <a:ext cx="4792971" cy="3973028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437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27584" y="1124744"/>
            <a:ext cx="7992888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Developing of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36511" y="2996952"/>
            <a:ext cx="3919579" cy="3106688"/>
          </a:xfrm>
          <a:effectLst/>
          <a:scene3d>
            <a:camera prst="orthographicFront">
              <a:rot lat="0" lon="0" rev="540000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  <p:pic>
        <p:nvPicPr>
          <p:cNvPr id="6" name="Picture 4" descr="10334360_10206003090262318_4707789088897013962_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1" y="2564905"/>
            <a:ext cx="4792971" cy="3973028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трелка вправо 6"/>
          <p:cNvSpPr/>
          <p:nvPr/>
        </p:nvSpPr>
        <p:spPr bwMode="auto">
          <a:xfrm>
            <a:off x="3234996" y="4266862"/>
            <a:ext cx="1296144" cy="64807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Geneva CY" pitchFamily="80" charset="-52"/>
              <a:cs typeface="Geneva CY" pitchFamily="8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577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331640" y="723287"/>
            <a:ext cx="7630616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New directions in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Изображе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700808"/>
            <a:ext cx="2971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8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331640" y="723287"/>
            <a:ext cx="7630616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New directions in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Изображе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700808"/>
            <a:ext cx="2971800" cy="2743200"/>
          </a:xfrm>
          <a:prstGeom prst="rect">
            <a:avLst/>
          </a:prstGeom>
        </p:spPr>
      </p:pic>
      <p:pic>
        <p:nvPicPr>
          <p:cNvPr id="6" name="Изображение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636912"/>
            <a:ext cx="3001267" cy="313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8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331640" y="723287"/>
            <a:ext cx="7630616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New directions in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gemcutting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Изображе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700808"/>
            <a:ext cx="2971800" cy="2743200"/>
          </a:xfrm>
          <a:prstGeom prst="rect">
            <a:avLst/>
          </a:prstGeom>
        </p:spPr>
      </p:pic>
      <p:pic>
        <p:nvPicPr>
          <p:cNvPr id="6" name="Изображение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848" y="2636912"/>
            <a:ext cx="3001267" cy="31325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15" y="3717032"/>
            <a:ext cx="28702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7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987824" y="627990"/>
            <a:ext cx="5686400" cy="79208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Example: “Drop of Life”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224" y="1409733"/>
            <a:ext cx="62230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47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3745" y="666158"/>
            <a:ext cx="7988424" cy="583366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Example: GIA cut grading worksheet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9" y="1296434"/>
            <a:ext cx="7632847" cy="5372926"/>
          </a:xfrm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58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43745" y="666158"/>
            <a:ext cx="8104719" cy="386578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Example: VT cut grading worksheet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3785" y="1240235"/>
            <a:ext cx="7816687" cy="5568359"/>
          </a:xfrm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192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1130778"/>
            <a:ext cx="8104719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Classification by cut quality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8686800" cy="34877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25399" dir="16200000" algn="ctr" rotWithShape="0">
                    <a:srgbClr val="FFFFFF">
                      <a:alpha val="75000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664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811845" y="1340768"/>
            <a:ext cx="3166120" cy="1578142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Sample of certificate with cut evaluation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6" name="Picture 8" descr="Cert 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050" y="381000"/>
            <a:ext cx="436245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83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1130778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Commercial “polishing”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6" name="Picture 4" descr="FullSizeRendett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9672" y="1981200"/>
            <a:ext cx="6624736" cy="4782811"/>
          </a:xfrm>
        </p:spPr>
      </p:pic>
    </p:spTree>
    <p:extLst>
      <p:ext uri="{BB962C8B-B14F-4D97-AF65-F5344CB8AC3E}">
        <p14:creationId xmlns:p14="http://schemas.microsoft.com/office/powerpoint/2010/main" val="43550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1130778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Commercial “polishing”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4" descr="FullSizeRend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571" y="1981200"/>
            <a:ext cx="6788224" cy="4688160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7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1130778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Perfect polishing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844824"/>
            <a:ext cx="5511800" cy="46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80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3568" y="873160"/>
            <a:ext cx="8134672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Light reflection depending on surface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6" descr="сертификат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1627559"/>
            <a:ext cx="4800600" cy="2449513"/>
          </a:xfrm>
        </p:spPr>
      </p:pic>
      <p:pic>
        <p:nvPicPr>
          <p:cNvPr id="7" name="Picture 7" descr="сертификат3"/>
          <p:cNvPicPr>
            <a:picLocks noChangeAspect="1" noChangeArrowheads="1"/>
          </p:cNvPicPr>
          <p:nvPr/>
        </p:nvPicPr>
        <p:blipFill>
          <a:blip r:embed="rId3">
            <a:lum bright="12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" y="4229100"/>
            <a:ext cx="4800600" cy="2439988"/>
          </a:xfrm>
          <a:prstGeom prst="rect">
            <a:avLst/>
          </a:prstGeom>
        </p:spPr>
      </p:pic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715000" y="2514600"/>
            <a:ext cx="2273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en-US" altLang="ru-RU" sz="2800" dirty="0" smtClean="0">
                <a:latin typeface="Calibri" charset="0"/>
                <a:ea typeface="Calibri" charset="0"/>
                <a:cs typeface="Calibri" charset="0"/>
              </a:rPr>
              <a:t>Even surface</a:t>
            </a:r>
            <a:endParaRPr lang="en-US" altLang="ru-RU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5638800" y="5181600"/>
            <a:ext cx="24479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r>
              <a:rPr lang="ru-RU" altLang="ru-RU" sz="2800" dirty="0" err="1">
                <a:latin typeface="Calibri" charset="0"/>
                <a:ea typeface="Calibri" charset="0"/>
                <a:cs typeface="Calibri" charset="0"/>
              </a:rPr>
              <a:t>Uneven</a:t>
            </a:r>
            <a:r>
              <a:rPr lang="ru-RU" altLang="ru-RU" sz="2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ru-RU" altLang="ru-RU" sz="2800" dirty="0" err="1">
                <a:latin typeface="Calibri" charset="0"/>
                <a:ea typeface="Calibri" charset="0"/>
                <a:cs typeface="Calibri" charset="0"/>
              </a:rPr>
              <a:t>surface</a:t>
            </a:r>
            <a:endParaRPr lang="ru-RU" altLang="ru-RU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12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043608" y="1268760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Commercial cut </a:t>
            </a:r>
            <a:r>
              <a:rPr lang="en-US" sz="3600" b="1" smtClean="0">
                <a:latin typeface="Calibri" charset="0"/>
                <a:ea typeface="Calibri" charset="0"/>
                <a:cs typeface="Calibri" charset="0"/>
              </a:rPr>
              <a:t>vs precision cut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7" name="3 Imagen" descr="commercial_precision_cu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132856"/>
            <a:ext cx="8521362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8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756692" y="646922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Sample of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recutting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Picture 2" descr="https://scontent-a-lhr.xx.fbcdn.net/hphotos-ash2/430535_3496261567940_931611888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280920" cy="5235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050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115616" y="675251"/>
            <a:ext cx="7558608" cy="528160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Sample of </a:t>
            </a:r>
            <a:r>
              <a:rPr lang="en-US" sz="3600" b="1" dirty="0" err="1" smtClean="0">
                <a:latin typeface="Calibri" charset="0"/>
                <a:ea typeface="Calibri" charset="0"/>
                <a:cs typeface="Calibri" charset="0"/>
              </a:rPr>
              <a:t>recutting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sp>
        <p:nvSpPr>
          <p:cNvPr id="7" name="Название 1"/>
          <p:cNvSpPr txBox="1">
            <a:spLocks/>
          </p:cNvSpPr>
          <p:nvPr/>
        </p:nvSpPr>
        <p:spPr bwMode="auto">
          <a:xfrm>
            <a:off x="4355976" y="5455322"/>
            <a:ext cx="4421254" cy="998014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MS P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9pPr>
          </a:lstStyle>
          <a:p>
            <a:pPr algn="r"/>
            <a:r>
              <a:rPr lang="en-US" sz="2400" kern="0" dirty="0" smtClean="0">
                <a:latin typeface="Calibri" charset="0"/>
                <a:ea typeface="Calibri" charset="0"/>
                <a:cs typeface="Calibri" charset="0"/>
              </a:rPr>
              <a:t>“Touching to the Perfection”</a:t>
            </a:r>
          </a:p>
          <a:p>
            <a:pPr algn="r"/>
            <a:r>
              <a:rPr lang="en-US" sz="2400" kern="0" dirty="0" smtClean="0">
                <a:latin typeface="Calibri" charset="0"/>
                <a:ea typeface="Calibri" charset="0"/>
                <a:cs typeface="Calibri" charset="0"/>
              </a:rPr>
              <a:t>161.7 carats after recut</a:t>
            </a:r>
            <a:endParaRPr lang="ru-RU" sz="2400" kern="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" name="Название 1"/>
          <p:cNvSpPr txBox="1">
            <a:spLocks/>
          </p:cNvSpPr>
          <p:nvPr/>
        </p:nvSpPr>
        <p:spPr bwMode="auto">
          <a:xfrm>
            <a:off x="0" y="5455322"/>
            <a:ext cx="4421254" cy="998014"/>
          </a:xfrm>
          <a:prstGeom prst="rect">
            <a:avLst/>
          </a:prstGeom>
          <a:noFill/>
          <a:ln>
            <a:noFill/>
          </a:ln>
          <a:effectLst>
            <a:outerShdw dist="12700" dir="8100000" algn="ctr" rotWithShape="0">
              <a:srgbClr val="FFFFFF">
                <a:alpha val="75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MS P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  <a:cs typeface="MS P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80" charset="0"/>
                <a:ea typeface="MS Pゴシック" pitchFamily="-92" charset="-128"/>
              </a:defRPr>
            </a:lvl9pPr>
          </a:lstStyle>
          <a:p>
            <a:pPr algn="r"/>
            <a:r>
              <a:rPr lang="en-US" sz="2400" kern="0" dirty="0" smtClean="0">
                <a:latin typeface="Calibri" charset="0"/>
                <a:ea typeface="Calibri" charset="0"/>
                <a:cs typeface="Calibri" charset="0"/>
              </a:rPr>
              <a:t>Kunzite</a:t>
            </a:r>
          </a:p>
          <a:p>
            <a:pPr algn="r"/>
            <a:r>
              <a:rPr lang="en-US" sz="2400" kern="0" dirty="0" smtClean="0">
                <a:latin typeface="Calibri" charset="0"/>
                <a:ea typeface="Calibri" charset="0"/>
                <a:cs typeface="Calibri" charset="0"/>
              </a:rPr>
              <a:t>254.2 carats before</a:t>
            </a:r>
            <a:endParaRPr lang="ru-RU" sz="2400" kern="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6" y="1484784"/>
            <a:ext cx="3822700" cy="3784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609" y="1484784"/>
            <a:ext cx="3987800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77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2448272" cy="2664296"/>
          </a:xfrm>
        </p:spPr>
        <p:txBody>
          <a:bodyPr/>
          <a:lstStyle/>
          <a:p>
            <a:pPr algn="r"/>
            <a:r>
              <a:rPr lang="en-US" sz="3600" b="1" dirty="0" smtClean="0">
                <a:latin typeface="Calibri" charset="0"/>
                <a:ea typeface="Calibri" charset="0"/>
                <a:cs typeface="Calibri" charset="0"/>
              </a:rPr>
              <a:t>Example: Amethyst, 705 facets</a:t>
            </a:r>
            <a:endParaRPr lang="ru-RU" sz="3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5257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Part I. Precision cut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38" y="1196752"/>
            <a:ext cx="5892800" cy="551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5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2" r="-354" b="-194"/>
          <a:stretch/>
        </p:blipFill>
        <p:spPr>
          <a:xfrm>
            <a:off x="-79801" y="0"/>
            <a:ext cx="9223801" cy="6885384"/>
          </a:xfrm>
        </p:spPr>
      </p:pic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6550496" cy="731168"/>
          </a:xfrm>
        </p:spPr>
        <p:txBody>
          <a:bodyPr/>
          <a:lstStyle/>
          <a:p>
            <a:r>
              <a:rPr lang="en-US" sz="4000" dirty="0" smtClean="0">
                <a:latin typeface="Calibri" charset="0"/>
                <a:ea typeface="Calibri" charset="0"/>
                <a:cs typeface="Calibri" charset="0"/>
              </a:rPr>
              <a:t>Thanks for your attention</a:t>
            </a:r>
            <a:r>
              <a:rPr lang="ru-RU" sz="4000" dirty="0" smtClean="0">
                <a:latin typeface="Calibri" charset="0"/>
                <a:ea typeface="Calibri" charset="0"/>
                <a:cs typeface="Calibri" charset="0"/>
              </a:rPr>
              <a:t>!</a:t>
            </a:r>
            <a:endParaRPr lang="ru-RU" sz="40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" name="Изображение 4" descr="Портрет без букв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122" y="1196752"/>
            <a:ext cx="2401326" cy="295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Изображение 6" descr="Логотип прозрачный.png"/>
          <p:cNvPicPr>
            <a:picLocks noChangeAspect="1"/>
          </p:cNvPicPr>
          <p:nvPr/>
        </p:nvPicPr>
        <p:blipFill>
          <a:blip r:embed="rId4">
            <a:alphaModFix amt="86000"/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9435"/>
                    </a14:imgEffect>
                    <a14:imgEffect>
                      <a14:saturation sat="0"/>
                    </a14:imgEffect>
                    <a14:imgEffect>
                      <a14:brightnessContrast bright="-63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301208"/>
            <a:ext cx="2232248" cy="140375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43808" y="6021288"/>
            <a:ext cx="46085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vtuzlukov@hotmail.com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2613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ue Horizon">
  <a:themeElements>
    <a:clrScheme name="Blue Horizon 1">
      <a:dk1>
        <a:srgbClr val="000000"/>
      </a:dk1>
      <a:lt1>
        <a:srgbClr val="E8EAE9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2F3F2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Blue Horizon">
      <a:majorFont>
        <a:latin typeface="Times New Roman"/>
        <a:ea typeface="MS Pゴシック"/>
        <a:cs typeface=""/>
      </a:majorFont>
      <a:minorFont>
        <a:latin typeface="Times New Roman"/>
        <a:ea typeface="MS Pゴシック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 CY" pitchFamily="80" charset="-52"/>
            <a:cs typeface="Geneva CY" pitchFamily="80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Geneva CY" pitchFamily="80" charset="-52"/>
            <a:cs typeface="Geneva CY" pitchFamily="80" charset="-52"/>
          </a:defRPr>
        </a:defPPr>
      </a:lstStyle>
    </a:lnDef>
  </a:objectDefaults>
  <a:extraClrSchemeLst>
    <a:extraClrScheme>
      <a:clrScheme name="Blue Horizon 1">
        <a:dk1>
          <a:srgbClr val="000000"/>
        </a:dk1>
        <a:lt1>
          <a:srgbClr val="E8EAE9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2F3F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Horizon 2">
        <a:dk1>
          <a:srgbClr val="000000"/>
        </a:dk1>
        <a:lt1>
          <a:srgbClr val="E8EAE9"/>
        </a:lt1>
        <a:dk2>
          <a:srgbClr val="000000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2F3F2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HD:Applications:Office 2004 for Mac:Templates:Presentations:Designs:Sateen</Template>
  <TotalTime>5533</TotalTime>
  <Words>231</Words>
  <Application>Microsoft Macintosh PowerPoint</Application>
  <PresentationFormat>Экран (4:3)</PresentationFormat>
  <Paragraphs>54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Calibri</vt:lpstr>
      <vt:lpstr>Geneva CY</vt:lpstr>
      <vt:lpstr>MS Pゴシック</vt:lpstr>
      <vt:lpstr>Times New Roman</vt:lpstr>
      <vt:lpstr>Wingdings</vt:lpstr>
      <vt:lpstr>Arial</vt:lpstr>
      <vt:lpstr>Blue Horizon</vt:lpstr>
      <vt:lpstr>GEMCUTTING: what’s new? </vt:lpstr>
      <vt:lpstr>USFG: Single Stone Competition</vt:lpstr>
      <vt:lpstr>AFG: International Faceting Challenge</vt:lpstr>
      <vt:lpstr>Developing of gemcutting</vt:lpstr>
      <vt:lpstr>Developing of gemcutting</vt:lpstr>
      <vt:lpstr>Developing of gemcutting</vt:lpstr>
      <vt:lpstr>New directions in gemcutting</vt:lpstr>
      <vt:lpstr>New directions in gemcutting</vt:lpstr>
      <vt:lpstr>New directions in gemcutting</vt:lpstr>
      <vt:lpstr>Example: “Drop of Life”</vt:lpstr>
      <vt:lpstr>Example: GIA cut grading worksheet</vt:lpstr>
      <vt:lpstr>Example: VT cut grading worksheet</vt:lpstr>
      <vt:lpstr>Classification by cut quality</vt:lpstr>
      <vt:lpstr>Sample of certificate with cut evaluation</vt:lpstr>
      <vt:lpstr>Commercial “polishing”</vt:lpstr>
      <vt:lpstr>Commercial “polishing”</vt:lpstr>
      <vt:lpstr>Perfect polishing</vt:lpstr>
      <vt:lpstr>Light reflection depending on surface</vt:lpstr>
      <vt:lpstr>Commercial cut vs precision cut</vt:lpstr>
      <vt:lpstr>Sample of recutting</vt:lpstr>
      <vt:lpstr>Sample of recutting</vt:lpstr>
      <vt:lpstr>Example: Amethyst, 705 facets</vt:lpstr>
      <vt:lpstr>Thanks for your attention!</vt:lpstr>
    </vt:vector>
  </TitlesOfParts>
  <Company>user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Обращение к Высшему</dc:title>
  <dc:creator>user</dc:creator>
  <cp:lastModifiedBy>Victor Tuzlukov</cp:lastModifiedBy>
  <cp:revision>75</cp:revision>
  <dcterms:created xsi:type="dcterms:W3CDTF">2011-06-22T15:03:09Z</dcterms:created>
  <dcterms:modified xsi:type="dcterms:W3CDTF">2018-02-21T16:19:32Z</dcterms:modified>
</cp:coreProperties>
</file>