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8" r:id="rId1"/>
  </p:sldMasterIdLst>
  <p:sldIdLst>
    <p:sldId id="256" r:id="rId2"/>
    <p:sldId id="279" r:id="rId3"/>
    <p:sldId id="280" r:id="rId4"/>
    <p:sldId id="281" r:id="rId5"/>
    <p:sldId id="282" r:id="rId6"/>
    <p:sldId id="283" r:id="rId7"/>
    <p:sldId id="285" r:id="rId8"/>
    <p:sldId id="284" r:id="rId9"/>
    <p:sldId id="286" r:id="rId10"/>
    <p:sldId id="260" r:id="rId11"/>
    <p:sldId id="261" r:id="rId12"/>
    <p:sldId id="262" r:id="rId13"/>
    <p:sldId id="263" r:id="rId14"/>
    <p:sldId id="264" r:id="rId15"/>
    <p:sldId id="265" r:id="rId16"/>
    <p:sldId id="266" r:id="rId17"/>
    <p:sldId id="267" r:id="rId18"/>
    <p:sldId id="268" r:id="rId19"/>
    <p:sldId id="272" r:id="rId20"/>
    <p:sldId id="273" r:id="rId21"/>
    <p:sldId id="270" r:id="rId22"/>
    <p:sldId id="274" r:id="rId23"/>
    <p:sldId id="271" r:id="rId24"/>
    <p:sldId id="275" r:id="rId25"/>
    <p:sldId id="269" r:id="rId26"/>
    <p:sldId id="277" r:id="rId27"/>
    <p:sldId id="278" r:id="rId28"/>
    <p:sldId id="276" r:id="rId2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475"/>
    <p:restoredTop sz="94690"/>
  </p:normalViewPr>
  <p:slideViewPr>
    <p:cSldViewPr snapToGrid="0" snapToObjects="1">
      <p:cViewPr varScale="1">
        <p:scale>
          <a:sx n="88" d="100"/>
          <a:sy n="88" d="100"/>
        </p:scale>
        <p:origin x="208" y="3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ru-RU"/>
              <a:t>Образец заголовка</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2/15/20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1684560436"/>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
Второй уровень
Третий уровень
Четвертый уровень
Пятый уровень</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2/15/20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3317709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ru-RU"/>
              <a:t>Образец заголовка</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
Второй уровень
Третий уровень
Четвертый уровень
Пятый уровень</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2/15/20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40851441"/>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ru-RU"/>
              <a:t>Образец текста
Второй уровень
Третий уровень
Четвертый уровень
Пятый уровень</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ru-RU"/>
              <a:t>Образец текста
Второй уровень
Третий уровень
Четвертый уровень
Пятый уровень</a:t>
            </a:r>
            <a:endParaRPr lang="en-US" dirty="0"/>
          </a:p>
        </p:txBody>
      </p:sp>
      <p:sp>
        <p:nvSpPr>
          <p:cNvPr id="8" name="Date Placeholder 7"/>
          <p:cNvSpPr>
            <a:spLocks noGrp="1"/>
          </p:cNvSpPr>
          <p:nvPr>
            <p:ph type="dt" sz="half" idx="10"/>
          </p:nvPr>
        </p:nvSpPr>
        <p:spPr/>
        <p:txBody>
          <a:bodyPr/>
          <a:lstStyle/>
          <a:p>
            <a:fld id="{EB712588-04B1-427B-82EE-E8DB90309F08}" type="datetimeFigureOut">
              <a:rPr lang="en-US" smtClean="0"/>
              <a:t>2/15/20</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6FF9F0C5-380F-41C2-899A-BAC0F0927E16}" type="slidenum">
              <a:rPr lang="en-US" smtClean="0"/>
              <a:t>‹#›</a:t>
            </a:fld>
            <a:endParaRPr lang="en-US"/>
          </a:p>
        </p:txBody>
      </p:sp>
    </p:spTree>
    <p:extLst>
      <p:ext uri="{BB962C8B-B14F-4D97-AF65-F5344CB8AC3E}">
        <p14:creationId xmlns:p14="http://schemas.microsoft.com/office/powerpoint/2010/main" val="24324106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
Второй уровень
Третий уровень
Четвертый уровень
Пятый уровень</a:t>
            </a:r>
            <a:endParaRPr lang="en-US" dirty="0"/>
          </a:p>
        </p:txBody>
      </p:sp>
      <p:sp>
        <p:nvSpPr>
          <p:cNvPr id="4" name="Content Placeholder 3"/>
          <p:cNvSpPr>
            <a:spLocks noGrp="1"/>
          </p:cNvSpPr>
          <p:nvPr>
            <p:ph sz="half" idx="2"/>
          </p:nvPr>
        </p:nvSpPr>
        <p:spPr>
          <a:xfrm>
            <a:off x="1583436" y="3143250"/>
            <a:ext cx="4270248" cy="2596776"/>
          </a:xfrm>
        </p:spPr>
        <p:txBody>
          <a:bodyPr/>
          <a:lstStyle/>
          <a:p>
            <a:pPr lvl="0"/>
            <a:r>
              <a:rPr lang="ru-RU"/>
              <a:t>Образец текста
Второй уровень
Третий уровень
Четвертый уровень
Пятый уровень</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ru-RU"/>
              <a:t>Образец текста
Второй уровень
Третий уровень
Четвертый уровень
Пятый уровень</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
Второй уровень
Третий уровень
Четвертый уровень
Пятый уровень</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2/15/20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a:p>
        </p:txBody>
      </p:sp>
      <p:sp>
        <p:nvSpPr>
          <p:cNvPr id="10" name="Title 9"/>
          <p:cNvSpPr>
            <a:spLocks noGrp="1"/>
          </p:cNvSpPr>
          <p:nvPr>
            <p:ph type="title"/>
          </p:nvPr>
        </p:nvSpPr>
        <p:spPr/>
        <p:txBody>
          <a:bodyPr/>
          <a:lstStyle/>
          <a:p>
            <a:r>
              <a:rPr lang="ru-RU"/>
              <a:t>Образец заголовка</a:t>
            </a:r>
            <a:endParaRPr lang="en-US" dirty="0"/>
          </a:p>
        </p:txBody>
      </p:sp>
    </p:spTree>
    <p:extLst>
      <p:ext uri="{BB962C8B-B14F-4D97-AF65-F5344CB8AC3E}">
        <p14:creationId xmlns:p14="http://schemas.microsoft.com/office/powerpoint/2010/main" val="9955669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2/15/20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8047751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2/15/20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10826418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ru-RU"/>
              <a:t>Образец заголовка</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ru-RU"/>
              <a:t>Образец текста
Второй уровень
Третий уровень
Четвертый уровень
Пятый уровень</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
Второй уровень
Третий уровень
Четвертый уровень
Пятый уровень</a:t>
            </a:r>
            <a:endParaRPr lang="en-US" dirty="0"/>
          </a:p>
        </p:txBody>
      </p:sp>
      <p:sp>
        <p:nvSpPr>
          <p:cNvPr id="9" name="Date Placeholder 8"/>
          <p:cNvSpPr>
            <a:spLocks noGrp="1"/>
          </p:cNvSpPr>
          <p:nvPr>
            <p:ph type="dt" sz="half" idx="10"/>
          </p:nvPr>
        </p:nvSpPr>
        <p:spPr/>
        <p:txBody>
          <a:bodyPr/>
          <a:lstStyle/>
          <a:p>
            <a:fld id="{42A54C80-263E-416B-A8E0-580EDEADCBDC}" type="datetimeFigureOut">
              <a:rPr lang="en-US" smtClean="0"/>
              <a:t>2/15/20</a:t>
            </a:fld>
            <a:endParaRPr lang="en-US"/>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a:p>
        </p:txBody>
      </p:sp>
      <p:sp>
        <p:nvSpPr>
          <p:cNvPr id="11" name="Slide Number Placeholder 10"/>
          <p:cNvSpPr>
            <a:spLocks noGrp="1"/>
          </p:cNvSpPr>
          <p:nvPr>
            <p:ph type="sldNum" sz="quarter" idx="12"/>
          </p:nvPr>
        </p:nvSpPr>
        <p:spPr/>
        <p:txBody>
          <a:bodyPr/>
          <a:lstStyle/>
          <a:p>
            <a:fld id="{519954A3-9DFD-4C44-94BA-B95130A3BA1C}" type="slidenum">
              <a:rPr lang="en-US" smtClean="0"/>
              <a:t>‹#›</a:t>
            </a:fld>
            <a:endParaRPr lang="en-US"/>
          </a:p>
        </p:txBody>
      </p:sp>
    </p:spTree>
    <p:extLst>
      <p:ext uri="{BB962C8B-B14F-4D97-AF65-F5344CB8AC3E}">
        <p14:creationId xmlns:p14="http://schemas.microsoft.com/office/powerpoint/2010/main" val="7945478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ru-RU"/>
              <a:t>Образец заголовка</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
Второй уровень
Третий уровень
Четвертый уровень
Пятый уровень</a:t>
            </a:r>
            <a:endParaRPr lang="en-US" dirty="0"/>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B61BEF0D-F0BB-DE4B-95CE-6DB70DBA9567}" type="datetimeFigureOut">
              <a:rPr lang="en-US" smtClean="0"/>
              <a:pPr/>
              <a:t>2/15/20</a:t>
            </a:fld>
            <a:endParaRPr lang="en-US"/>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a:p>
        </p:txBody>
      </p:sp>
      <p:sp>
        <p:nvSpPr>
          <p:cNvPr id="10" name="Slide Number Placeholder 9"/>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42862601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
Второй уровень
Третий уровень
Четвертый уровень
Пятый уровень</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smtClean="0"/>
              <a:t>2/15/20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333C77-0158-454C-844F-B7AB9BD7DAD4}" type="slidenum">
              <a:rPr lang="en-US" smtClean="0"/>
              <a:t>‹#›</a:t>
            </a:fld>
            <a:endParaRPr lang="en-US"/>
          </a:p>
        </p:txBody>
      </p:sp>
    </p:spTree>
    <p:extLst>
      <p:ext uri="{BB962C8B-B14F-4D97-AF65-F5344CB8AC3E}">
        <p14:creationId xmlns:p14="http://schemas.microsoft.com/office/powerpoint/2010/main" val="19858532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ru-RU"/>
              <a:t>Образец текста
Второй уровень
Третий уровень
Четвертый уровень
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2/15/20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4399072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B61BEF0D-F0BB-DE4B-95CE-6DB70DBA9567}" type="datetimeFigureOut">
              <a:rPr lang="en-US" smtClean="0"/>
              <a:pPr/>
              <a:t>2/15/20</a:t>
            </a:fld>
            <a:endParaRPr lang="en-US"/>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D57F1E4F-1CFF-5643-939E-217C01CDF565}" type="slidenum">
              <a:rPr lang="en-US" smtClean="0"/>
              <a:pPr/>
              <a:t>‹#›</a:t>
            </a:fld>
            <a:endParaRPr lang="en-US"/>
          </a:p>
        </p:txBody>
      </p:sp>
    </p:spTree>
    <p:extLst>
      <p:ext uri="{BB962C8B-B14F-4D97-AF65-F5344CB8AC3E}">
        <p14:creationId xmlns:p14="http://schemas.microsoft.com/office/powerpoint/2010/main" val="2579666045"/>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Lst>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2.xml"/><Relationship Id="rId4" Type="http://schemas.openxmlformats.org/officeDocument/2006/relationships/image" Target="../media/image21.jpg"/></Relationships>
</file>

<file path=ppt/slides/_rels/slide1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jpg"/><Relationship Id="rId1" Type="http://schemas.openxmlformats.org/officeDocument/2006/relationships/slideLayout" Target="../slideLayouts/slideLayout2.xml"/><Relationship Id="rId5" Type="http://schemas.openxmlformats.org/officeDocument/2006/relationships/image" Target="../media/image28.jpg"/><Relationship Id="rId4" Type="http://schemas.openxmlformats.org/officeDocument/2006/relationships/image" Target="../media/image27.jpg"/></Relationships>
</file>

<file path=ppt/slides/_rels/slide18.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jpg"/><Relationship Id="rId1" Type="http://schemas.openxmlformats.org/officeDocument/2006/relationships/slideLayout" Target="../slideLayouts/slideLayout2.xml"/><Relationship Id="rId5" Type="http://schemas.openxmlformats.org/officeDocument/2006/relationships/image" Target="../media/image33.jpg"/><Relationship Id="rId4" Type="http://schemas.openxmlformats.org/officeDocument/2006/relationships/image" Target="../media/image32.jpg"/></Relationships>
</file>

<file path=ppt/slides/_rels/slide20.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5.jpg"/><Relationship Id="rId1" Type="http://schemas.openxmlformats.org/officeDocument/2006/relationships/slideLayout" Target="../slideLayouts/slideLayout2.xml"/><Relationship Id="rId5" Type="http://schemas.openxmlformats.org/officeDocument/2006/relationships/image" Target="../media/image38.jpg"/><Relationship Id="rId4" Type="http://schemas.openxmlformats.org/officeDocument/2006/relationships/image" Target="../media/image37.jpg"/></Relationships>
</file>

<file path=ppt/slides/_rels/slide22.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40.jpg"/><Relationship Id="rId1" Type="http://schemas.openxmlformats.org/officeDocument/2006/relationships/slideLayout" Target="../slideLayouts/slideLayout2.xml"/><Relationship Id="rId5" Type="http://schemas.openxmlformats.org/officeDocument/2006/relationships/image" Target="../media/image43.jpg"/><Relationship Id="rId4" Type="http://schemas.openxmlformats.org/officeDocument/2006/relationships/image" Target="../media/image42.jpg"/></Relationships>
</file>

<file path=ppt/slides/_rels/slide24.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image" Target="../media/image45.jpg"/><Relationship Id="rId1" Type="http://schemas.openxmlformats.org/officeDocument/2006/relationships/slideLayout" Target="../slideLayouts/slideLayout2.xml"/><Relationship Id="rId5" Type="http://schemas.openxmlformats.org/officeDocument/2006/relationships/image" Target="../media/image48.jpg"/><Relationship Id="rId4" Type="http://schemas.openxmlformats.org/officeDocument/2006/relationships/image" Target="../media/image47.jpg"/></Relationships>
</file>

<file path=ppt/slides/_rels/slide26.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image" Target="../media/image50.jpg"/><Relationship Id="rId1" Type="http://schemas.openxmlformats.org/officeDocument/2006/relationships/slideLayout" Target="../slideLayouts/slideLayout2.xml"/><Relationship Id="rId5" Type="http://schemas.openxmlformats.org/officeDocument/2006/relationships/image" Target="../media/image53.jpg"/><Relationship Id="rId4" Type="http://schemas.openxmlformats.org/officeDocument/2006/relationships/image" Target="../media/image52.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2DD1ED8-7599-634F-BACE-5F711A295229}"/>
              </a:ext>
            </a:extLst>
          </p:cNvPr>
          <p:cNvSpPr>
            <a:spLocks noGrp="1"/>
          </p:cNvSpPr>
          <p:nvPr>
            <p:ph type="ctrTitle"/>
          </p:nvPr>
        </p:nvSpPr>
        <p:spPr>
          <a:xfrm>
            <a:off x="1611086" y="2386744"/>
            <a:ext cx="8980714" cy="1645920"/>
          </a:xfrm>
        </p:spPr>
        <p:txBody>
          <a:bodyPr/>
          <a:lstStyle/>
          <a:p>
            <a:r>
              <a:rPr lang="en-US" b="1" dirty="0">
                <a:solidFill>
                  <a:schemeClr val="accent2"/>
                </a:solidFill>
              </a:rPr>
              <a:t>Precision cut: </a:t>
            </a:r>
            <a:br>
              <a:rPr lang="en-US" b="1" dirty="0">
                <a:solidFill>
                  <a:schemeClr val="accent2"/>
                </a:solidFill>
              </a:rPr>
            </a:br>
            <a:r>
              <a:rPr lang="en-US" b="1" dirty="0">
                <a:solidFill>
                  <a:schemeClr val="accent2"/>
                </a:solidFill>
              </a:rPr>
              <a:t>what and how</a:t>
            </a:r>
            <a:endParaRPr lang="ru-RU" b="1" dirty="0">
              <a:solidFill>
                <a:schemeClr val="accent2"/>
              </a:solidFill>
            </a:endParaRPr>
          </a:p>
        </p:txBody>
      </p:sp>
      <p:sp>
        <p:nvSpPr>
          <p:cNvPr id="3" name="Подзаголовок 2">
            <a:extLst>
              <a:ext uri="{FF2B5EF4-FFF2-40B4-BE49-F238E27FC236}">
                <a16:creationId xmlns:a16="http://schemas.microsoft.com/office/drawing/2014/main" id="{4FDEC9AB-5881-8C4B-A607-EFB112F604E1}"/>
              </a:ext>
            </a:extLst>
          </p:cNvPr>
          <p:cNvSpPr>
            <a:spLocks noGrp="1"/>
          </p:cNvSpPr>
          <p:nvPr>
            <p:ph type="subTitle" idx="1"/>
          </p:nvPr>
        </p:nvSpPr>
        <p:spPr>
          <a:xfrm>
            <a:off x="3501184" y="4557486"/>
            <a:ext cx="5189632" cy="974992"/>
          </a:xfrm>
        </p:spPr>
        <p:txBody>
          <a:bodyPr>
            <a:normAutofit/>
          </a:bodyPr>
          <a:lstStyle/>
          <a:p>
            <a:r>
              <a:rPr lang="en-US" sz="2400" b="1" dirty="0"/>
              <a:t>by Victor Tuzlukov ©</a:t>
            </a:r>
            <a:endParaRPr lang="ru-RU" sz="2400" b="1" dirty="0"/>
          </a:p>
        </p:txBody>
      </p:sp>
    </p:spTree>
    <p:extLst>
      <p:ext uri="{BB962C8B-B14F-4D97-AF65-F5344CB8AC3E}">
        <p14:creationId xmlns:p14="http://schemas.microsoft.com/office/powerpoint/2010/main" val="40698237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2636AFC-3131-A244-B732-7539BDC87E36}"/>
              </a:ext>
            </a:extLst>
          </p:cNvPr>
          <p:cNvSpPr>
            <a:spLocks noGrp="1"/>
          </p:cNvSpPr>
          <p:nvPr>
            <p:ph type="title"/>
          </p:nvPr>
        </p:nvSpPr>
        <p:spPr>
          <a:xfrm>
            <a:off x="465291" y="200195"/>
            <a:ext cx="4669337" cy="1403752"/>
          </a:xfrm>
          <a:noFill/>
        </p:spPr>
        <p:txBody>
          <a:bodyPr>
            <a:normAutofit/>
          </a:bodyPr>
          <a:lstStyle/>
          <a:p>
            <a:r>
              <a:rPr lang="en-US" sz="2400" dirty="0"/>
              <a:t>Precision cut </a:t>
            </a:r>
            <a:r>
              <a:rPr lang="en-US" sz="2400" b="1" dirty="0"/>
              <a:t>?</a:t>
            </a:r>
            <a:endParaRPr lang="ru-RU" sz="2400" b="1" dirty="0"/>
          </a:p>
        </p:txBody>
      </p:sp>
      <p:pic>
        <p:nvPicPr>
          <p:cNvPr id="5" name="Рисунок 4">
            <a:extLst>
              <a:ext uri="{FF2B5EF4-FFF2-40B4-BE49-F238E27FC236}">
                <a16:creationId xmlns:a16="http://schemas.microsoft.com/office/drawing/2014/main" id="{5CE77CAB-F1D4-9A48-9273-2C411571E2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8580" y="2335617"/>
            <a:ext cx="3980688" cy="3169920"/>
          </a:xfrm>
          <a:prstGeom prst="rect">
            <a:avLst/>
          </a:prstGeom>
        </p:spPr>
      </p:pic>
      <p:pic>
        <p:nvPicPr>
          <p:cNvPr id="6" name="Рисунок 5">
            <a:extLst>
              <a:ext uri="{FF2B5EF4-FFF2-40B4-BE49-F238E27FC236}">
                <a16:creationId xmlns:a16="http://schemas.microsoft.com/office/drawing/2014/main" id="{AC750486-C6F5-0D42-9C0B-9FCC5C3024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34628" y="2456376"/>
            <a:ext cx="3297936" cy="3218688"/>
          </a:xfrm>
          <a:prstGeom prst="rect">
            <a:avLst/>
          </a:prstGeom>
        </p:spPr>
      </p:pic>
      <p:pic>
        <p:nvPicPr>
          <p:cNvPr id="8" name="Рисунок 7">
            <a:extLst>
              <a:ext uri="{FF2B5EF4-FFF2-40B4-BE49-F238E27FC236}">
                <a16:creationId xmlns:a16="http://schemas.microsoft.com/office/drawing/2014/main" id="{3A952344-BA42-A44F-BA98-B37D5D5AA83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63439" y="2421253"/>
            <a:ext cx="2657856" cy="3200400"/>
          </a:xfrm>
          <a:prstGeom prst="rect">
            <a:avLst/>
          </a:prstGeom>
        </p:spPr>
      </p:pic>
    </p:spTree>
    <p:extLst>
      <p:ext uri="{BB962C8B-B14F-4D97-AF65-F5344CB8AC3E}">
        <p14:creationId xmlns:p14="http://schemas.microsoft.com/office/powerpoint/2010/main" val="2603315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2636AFC-3131-A244-B732-7539BDC87E36}"/>
              </a:ext>
            </a:extLst>
          </p:cNvPr>
          <p:cNvSpPr>
            <a:spLocks noGrp="1"/>
          </p:cNvSpPr>
          <p:nvPr>
            <p:ph type="title"/>
          </p:nvPr>
        </p:nvSpPr>
        <p:spPr>
          <a:xfrm>
            <a:off x="465291" y="200195"/>
            <a:ext cx="4669337" cy="1403752"/>
          </a:xfrm>
          <a:noFill/>
        </p:spPr>
        <p:txBody>
          <a:bodyPr>
            <a:normAutofit/>
          </a:bodyPr>
          <a:lstStyle/>
          <a:p>
            <a:r>
              <a:rPr lang="en-US" sz="2400" dirty="0"/>
              <a:t>Precision cut !</a:t>
            </a:r>
            <a:endParaRPr lang="ru-RU" sz="2400" b="1" dirty="0"/>
          </a:p>
        </p:txBody>
      </p:sp>
      <p:pic>
        <p:nvPicPr>
          <p:cNvPr id="7" name="Рисунок 6">
            <a:extLst>
              <a:ext uri="{FF2B5EF4-FFF2-40B4-BE49-F238E27FC236}">
                <a16:creationId xmlns:a16="http://schemas.microsoft.com/office/drawing/2014/main" id="{0FAFE6BF-0131-F242-B073-781210FA5406}"/>
              </a:ext>
            </a:extLst>
          </p:cNvPr>
          <p:cNvPicPr>
            <a:picLocks noChangeAspect="1"/>
          </p:cNvPicPr>
          <p:nvPr/>
        </p:nvPicPr>
        <p:blipFill rotWithShape="1">
          <a:blip r:embed="rId2">
            <a:extLst>
              <a:ext uri="{28A0092B-C50C-407E-A947-70E740481C1C}">
                <a14:useLocalDpi xmlns:a14="http://schemas.microsoft.com/office/drawing/2010/main" val="0"/>
              </a:ext>
            </a:extLst>
          </a:blip>
          <a:srcRect l="-1155" r="1155" b="39517"/>
          <a:stretch/>
        </p:blipFill>
        <p:spPr>
          <a:xfrm>
            <a:off x="936606" y="2178405"/>
            <a:ext cx="3726705" cy="4492487"/>
          </a:xfrm>
          <a:prstGeom prst="rect">
            <a:avLst/>
          </a:prstGeom>
        </p:spPr>
      </p:pic>
      <p:pic>
        <p:nvPicPr>
          <p:cNvPr id="9" name="Рисунок 8">
            <a:extLst>
              <a:ext uri="{FF2B5EF4-FFF2-40B4-BE49-F238E27FC236}">
                <a16:creationId xmlns:a16="http://schemas.microsoft.com/office/drawing/2014/main" id="{AFA2D88F-5286-DD4F-A904-8F2D67559D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91435" y="1031318"/>
            <a:ext cx="6254496" cy="5090160"/>
          </a:xfrm>
          <a:prstGeom prst="rect">
            <a:avLst/>
          </a:prstGeom>
        </p:spPr>
      </p:pic>
    </p:spTree>
    <p:extLst>
      <p:ext uri="{BB962C8B-B14F-4D97-AF65-F5344CB8AC3E}">
        <p14:creationId xmlns:p14="http://schemas.microsoft.com/office/powerpoint/2010/main" val="42722184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2636AFC-3131-A244-B732-7539BDC87E36}"/>
              </a:ext>
            </a:extLst>
          </p:cNvPr>
          <p:cNvSpPr>
            <a:spLocks noGrp="1"/>
          </p:cNvSpPr>
          <p:nvPr>
            <p:ph type="title"/>
          </p:nvPr>
        </p:nvSpPr>
        <p:spPr>
          <a:xfrm>
            <a:off x="465291" y="200195"/>
            <a:ext cx="4669337" cy="1403752"/>
          </a:xfrm>
          <a:noFill/>
        </p:spPr>
        <p:txBody>
          <a:bodyPr>
            <a:normAutofit/>
          </a:bodyPr>
          <a:lstStyle/>
          <a:p>
            <a:r>
              <a:rPr lang="en-US" sz="2400" dirty="0"/>
              <a:t>Pattern points</a:t>
            </a:r>
            <a:endParaRPr lang="ru-RU" sz="2400" b="1" dirty="0"/>
          </a:p>
        </p:txBody>
      </p:sp>
      <p:pic>
        <p:nvPicPr>
          <p:cNvPr id="5" name="Рисунок 4">
            <a:extLst>
              <a:ext uri="{FF2B5EF4-FFF2-40B4-BE49-F238E27FC236}">
                <a16:creationId xmlns:a16="http://schemas.microsoft.com/office/drawing/2014/main" id="{64FA48AB-8C8E-7A4A-8F1A-F639A756FA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0926" y="1996441"/>
            <a:ext cx="8394192" cy="4626864"/>
          </a:xfrm>
          <a:prstGeom prst="rect">
            <a:avLst/>
          </a:prstGeom>
        </p:spPr>
      </p:pic>
    </p:spTree>
    <p:extLst>
      <p:ext uri="{BB962C8B-B14F-4D97-AF65-F5344CB8AC3E}">
        <p14:creationId xmlns:p14="http://schemas.microsoft.com/office/powerpoint/2010/main" val="40856154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2636AFC-3131-A244-B732-7539BDC87E36}"/>
              </a:ext>
            </a:extLst>
          </p:cNvPr>
          <p:cNvSpPr>
            <a:spLocks noGrp="1"/>
          </p:cNvSpPr>
          <p:nvPr>
            <p:ph type="title"/>
          </p:nvPr>
        </p:nvSpPr>
        <p:spPr>
          <a:xfrm>
            <a:off x="465291" y="200195"/>
            <a:ext cx="4669337" cy="1403752"/>
          </a:xfrm>
          <a:noFill/>
        </p:spPr>
        <p:txBody>
          <a:bodyPr>
            <a:normAutofit/>
          </a:bodyPr>
          <a:lstStyle/>
          <a:p>
            <a:r>
              <a:rPr lang="en-US" sz="2400" dirty="0"/>
              <a:t>Example</a:t>
            </a:r>
            <a:endParaRPr lang="ru-RU" sz="2400" b="1" dirty="0"/>
          </a:p>
        </p:txBody>
      </p:sp>
      <p:pic>
        <p:nvPicPr>
          <p:cNvPr id="4" name="Объект 3">
            <a:extLst>
              <a:ext uri="{FF2B5EF4-FFF2-40B4-BE49-F238E27FC236}">
                <a16:creationId xmlns:a16="http://schemas.microsoft.com/office/drawing/2014/main" id="{09082739-5D5E-284F-8905-344BCE0CF58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579154" y="478971"/>
            <a:ext cx="6320537" cy="5540203"/>
          </a:xfrm>
        </p:spPr>
      </p:pic>
      <p:sp>
        <p:nvSpPr>
          <p:cNvPr id="3" name="TextBox 2">
            <a:extLst>
              <a:ext uri="{FF2B5EF4-FFF2-40B4-BE49-F238E27FC236}">
                <a16:creationId xmlns:a16="http://schemas.microsoft.com/office/drawing/2014/main" id="{B82508FF-1420-E149-A49B-2290C2E67C34}"/>
              </a:ext>
            </a:extLst>
          </p:cNvPr>
          <p:cNvSpPr txBox="1"/>
          <p:nvPr/>
        </p:nvSpPr>
        <p:spPr>
          <a:xfrm>
            <a:off x="827314" y="4034971"/>
            <a:ext cx="3904343" cy="1569660"/>
          </a:xfrm>
          <a:prstGeom prst="rect">
            <a:avLst/>
          </a:prstGeom>
          <a:noFill/>
        </p:spPr>
        <p:txBody>
          <a:bodyPr wrap="square" rtlCol="0">
            <a:spAutoFit/>
          </a:bodyPr>
          <a:lstStyle/>
          <a:p>
            <a:r>
              <a:rPr lang="en-US" sz="3200" dirty="0"/>
              <a:t>Poor polish should be considered as faceting defect.</a:t>
            </a:r>
            <a:endParaRPr lang="ru-RU" sz="3200" dirty="0"/>
          </a:p>
        </p:txBody>
      </p:sp>
    </p:spTree>
    <p:extLst>
      <p:ext uri="{BB962C8B-B14F-4D97-AF65-F5344CB8AC3E}">
        <p14:creationId xmlns:p14="http://schemas.microsoft.com/office/powerpoint/2010/main" val="9409536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2636AFC-3131-A244-B732-7539BDC87E36}"/>
              </a:ext>
            </a:extLst>
          </p:cNvPr>
          <p:cNvSpPr>
            <a:spLocks noGrp="1"/>
          </p:cNvSpPr>
          <p:nvPr>
            <p:ph type="title"/>
          </p:nvPr>
        </p:nvSpPr>
        <p:spPr>
          <a:xfrm>
            <a:off x="465291" y="200195"/>
            <a:ext cx="4669337" cy="1403752"/>
          </a:xfrm>
          <a:noFill/>
        </p:spPr>
        <p:txBody>
          <a:bodyPr>
            <a:normAutofit/>
          </a:bodyPr>
          <a:lstStyle/>
          <a:p>
            <a:r>
              <a:rPr lang="en-US" sz="2400" dirty="0"/>
              <a:t>How perfect polish can improve the gem color</a:t>
            </a:r>
            <a:endParaRPr lang="ru-RU" sz="2400" dirty="0"/>
          </a:p>
        </p:txBody>
      </p:sp>
      <p:sp>
        <p:nvSpPr>
          <p:cNvPr id="3" name="TextBox 2">
            <a:extLst>
              <a:ext uri="{FF2B5EF4-FFF2-40B4-BE49-F238E27FC236}">
                <a16:creationId xmlns:a16="http://schemas.microsoft.com/office/drawing/2014/main" id="{B82508FF-1420-E149-A49B-2290C2E67C34}"/>
              </a:ext>
            </a:extLst>
          </p:cNvPr>
          <p:cNvSpPr txBox="1"/>
          <p:nvPr/>
        </p:nvSpPr>
        <p:spPr>
          <a:xfrm>
            <a:off x="726549" y="3541485"/>
            <a:ext cx="4669336" cy="2554545"/>
          </a:xfrm>
          <a:prstGeom prst="rect">
            <a:avLst/>
          </a:prstGeom>
          <a:noFill/>
        </p:spPr>
        <p:txBody>
          <a:bodyPr wrap="square" rtlCol="0">
            <a:spAutoFit/>
          </a:bodyPr>
          <a:lstStyle/>
          <a:p>
            <a:r>
              <a:rPr lang="en-US" sz="3200" dirty="0"/>
              <a:t>Same material, same design, same angles – should be the same color.</a:t>
            </a:r>
          </a:p>
          <a:p>
            <a:endParaRPr lang="en-US" sz="3200" dirty="0"/>
          </a:p>
          <a:p>
            <a:r>
              <a:rPr lang="en-US" sz="3200" dirty="0"/>
              <a:t>Difference is only in polish.</a:t>
            </a:r>
            <a:endParaRPr lang="ru-RU" sz="3200" dirty="0"/>
          </a:p>
        </p:txBody>
      </p:sp>
      <p:pic>
        <p:nvPicPr>
          <p:cNvPr id="6" name="Рисунок 5">
            <a:extLst>
              <a:ext uri="{FF2B5EF4-FFF2-40B4-BE49-F238E27FC236}">
                <a16:creationId xmlns:a16="http://schemas.microsoft.com/office/drawing/2014/main" id="{2D6382C0-10CD-054C-A910-D53F23101F26}"/>
              </a:ext>
            </a:extLst>
          </p:cNvPr>
          <p:cNvPicPr>
            <a:picLocks noChangeAspect="1"/>
          </p:cNvPicPr>
          <p:nvPr/>
        </p:nvPicPr>
        <p:blipFill>
          <a:blip r:embed="rId2"/>
          <a:stretch>
            <a:fillRect/>
          </a:stretch>
        </p:blipFill>
        <p:spPr>
          <a:xfrm>
            <a:off x="5970814" y="200195"/>
            <a:ext cx="5969000" cy="6096000"/>
          </a:xfrm>
          <a:prstGeom prst="rect">
            <a:avLst/>
          </a:prstGeom>
        </p:spPr>
      </p:pic>
    </p:spTree>
    <p:extLst>
      <p:ext uri="{BB962C8B-B14F-4D97-AF65-F5344CB8AC3E}">
        <p14:creationId xmlns:p14="http://schemas.microsoft.com/office/powerpoint/2010/main" val="20111735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2636AFC-3131-A244-B732-7539BDC87E36}"/>
              </a:ext>
            </a:extLst>
          </p:cNvPr>
          <p:cNvSpPr>
            <a:spLocks noGrp="1"/>
          </p:cNvSpPr>
          <p:nvPr>
            <p:ph type="title"/>
          </p:nvPr>
        </p:nvSpPr>
        <p:spPr>
          <a:xfrm>
            <a:off x="465291" y="200195"/>
            <a:ext cx="4669337" cy="1403752"/>
          </a:xfrm>
          <a:noFill/>
        </p:spPr>
        <p:txBody>
          <a:bodyPr>
            <a:normAutofit/>
          </a:bodyPr>
          <a:lstStyle/>
          <a:p>
            <a:r>
              <a:rPr lang="en-US" sz="2400" b="1" dirty="0"/>
              <a:t>Commercial polish</a:t>
            </a:r>
            <a:endParaRPr lang="ru-RU" sz="1800" b="1" dirty="0"/>
          </a:p>
        </p:txBody>
      </p:sp>
      <p:pic>
        <p:nvPicPr>
          <p:cNvPr id="4" name="Рисунок 3">
            <a:extLst>
              <a:ext uri="{FF2B5EF4-FFF2-40B4-BE49-F238E27FC236}">
                <a16:creationId xmlns:a16="http://schemas.microsoft.com/office/drawing/2014/main" id="{0190645B-BD4A-1D41-9BD9-D84086DC74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82396" y="902071"/>
            <a:ext cx="4974336" cy="5071872"/>
          </a:xfrm>
          <a:prstGeom prst="rect">
            <a:avLst/>
          </a:prstGeom>
        </p:spPr>
      </p:pic>
      <p:pic>
        <p:nvPicPr>
          <p:cNvPr id="5" name="Рисунок 4">
            <a:extLst>
              <a:ext uri="{FF2B5EF4-FFF2-40B4-BE49-F238E27FC236}">
                <a16:creationId xmlns:a16="http://schemas.microsoft.com/office/drawing/2014/main" id="{08522DC2-964D-D840-B3E2-52692322D5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4512" y="2112127"/>
            <a:ext cx="5334000" cy="2651760"/>
          </a:xfrm>
          <a:prstGeom prst="rect">
            <a:avLst/>
          </a:prstGeom>
        </p:spPr>
      </p:pic>
      <p:sp>
        <p:nvSpPr>
          <p:cNvPr id="6" name="TextBox 5">
            <a:extLst>
              <a:ext uri="{FF2B5EF4-FFF2-40B4-BE49-F238E27FC236}">
                <a16:creationId xmlns:a16="http://schemas.microsoft.com/office/drawing/2014/main" id="{003BED22-8794-794A-B0FD-56585FB81E96}"/>
              </a:ext>
            </a:extLst>
          </p:cNvPr>
          <p:cNvSpPr txBox="1"/>
          <p:nvPr/>
        </p:nvSpPr>
        <p:spPr>
          <a:xfrm>
            <a:off x="1248229" y="5148984"/>
            <a:ext cx="4321828" cy="461665"/>
          </a:xfrm>
          <a:prstGeom prst="rect">
            <a:avLst/>
          </a:prstGeom>
          <a:noFill/>
        </p:spPr>
        <p:txBody>
          <a:bodyPr wrap="square" rtlCol="0">
            <a:spAutoFit/>
          </a:bodyPr>
          <a:lstStyle/>
          <a:p>
            <a:r>
              <a:rPr lang="en-US" sz="2400" dirty="0"/>
              <a:t>Light diffusion on uneven surface</a:t>
            </a:r>
            <a:endParaRPr lang="ru-RU" sz="2400" dirty="0"/>
          </a:p>
        </p:txBody>
      </p:sp>
    </p:spTree>
    <p:extLst>
      <p:ext uri="{BB962C8B-B14F-4D97-AF65-F5344CB8AC3E}">
        <p14:creationId xmlns:p14="http://schemas.microsoft.com/office/powerpoint/2010/main" val="35237409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2636AFC-3131-A244-B732-7539BDC87E36}"/>
              </a:ext>
            </a:extLst>
          </p:cNvPr>
          <p:cNvSpPr>
            <a:spLocks noGrp="1"/>
          </p:cNvSpPr>
          <p:nvPr>
            <p:ph type="title"/>
          </p:nvPr>
        </p:nvSpPr>
        <p:spPr>
          <a:xfrm>
            <a:off x="465291" y="200195"/>
            <a:ext cx="4669337" cy="1403752"/>
          </a:xfrm>
          <a:noFill/>
        </p:spPr>
        <p:txBody>
          <a:bodyPr>
            <a:normAutofit/>
          </a:bodyPr>
          <a:lstStyle/>
          <a:p>
            <a:r>
              <a:rPr lang="en-US" sz="2400" b="1" dirty="0"/>
              <a:t>Difference in color</a:t>
            </a:r>
            <a:br>
              <a:rPr lang="en-US" sz="2400" dirty="0"/>
            </a:br>
            <a:r>
              <a:rPr lang="en-US" sz="1800" dirty="0"/>
              <a:t>(example 2)</a:t>
            </a:r>
            <a:endParaRPr lang="ru-RU" sz="1800" b="1" dirty="0"/>
          </a:p>
        </p:txBody>
      </p:sp>
      <p:sp>
        <p:nvSpPr>
          <p:cNvPr id="3" name="TextBox 2">
            <a:extLst>
              <a:ext uri="{FF2B5EF4-FFF2-40B4-BE49-F238E27FC236}">
                <a16:creationId xmlns:a16="http://schemas.microsoft.com/office/drawing/2014/main" id="{B82508FF-1420-E149-A49B-2290C2E67C34}"/>
              </a:ext>
            </a:extLst>
          </p:cNvPr>
          <p:cNvSpPr txBox="1"/>
          <p:nvPr/>
        </p:nvSpPr>
        <p:spPr>
          <a:xfrm>
            <a:off x="465291" y="2351314"/>
            <a:ext cx="2481943" cy="3539430"/>
          </a:xfrm>
          <a:prstGeom prst="rect">
            <a:avLst/>
          </a:prstGeom>
          <a:noFill/>
        </p:spPr>
        <p:txBody>
          <a:bodyPr wrap="square" rtlCol="0">
            <a:spAutoFit/>
          </a:bodyPr>
          <a:lstStyle/>
          <a:p>
            <a:r>
              <a:rPr lang="en-US" sz="3200" dirty="0"/>
              <a:t>How perfect polish can improve the gem color</a:t>
            </a:r>
          </a:p>
          <a:p>
            <a:r>
              <a:rPr lang="en-US" sz="3200" dirty="0"/>
              <a:t>(sapphire before and after)</a:t>
            </a:r>
            <a:endParaRPr lang="ru-RU" sz="3200" dirty="0"/>
          </a:p>
        </p:txBody>
      </p:sp>
      <p:pic>
        <p:nvPicPr>
          <p:cNvPr id="7" name="Рисунок 6">
            <a:extLst>
              <a:ext uri="{FF2B5EF4-FFF2-40B4-BE49-F238E27FC236}">
                <a16:creationId xmlns:a16="http://schemas.microsoft.com/office/drawing/2014/main" id="{3796E53C-04C8-434A-BF47-6134B0FE44F9}"/>
              </a:ext>
            </a:extLst>
          </p:cNvPr>
          <p:cNvPicPr>
            <a:picLocks noChangeAspect="1"/>
          </p:cNvPicPr>
          <p:nvPr/>
        </p:nvPicPr>
        <p:blipFill>
          <a:blip r:embed="rId2"/>
          <a:stretch>
            <a:fillRect/>
          </a:stretch>
        </p:blipFill>
        <p:spPr>
          <a:xfrm>
            <a:off x="3514271" y="1784350"/>
            <a:ext cx="3683000" cy="4914900"/>
          </a:xfrm>
          <a:prstGeom prst="rect">
            <a:avLst/>
          </a:prstGeom>
        </p:spPr>
      </p:pic>
      <p:pic>
        <p:nvPicPr>
          <p:cNvPr id="9" name="Рисунок 8">
            <a:extLst>
              <a:ext uri="{FF2B5EF4-FFF2-40B4-BE49-F238E27FC236}">
                <a16:creationId xmlns:a16="http://schemas.microsoft.com/office/drawing/2014/main" id="{85574310-FBCD-4A4F-8463-9955CAADCC75}"/>
              </a:ext>
            </a:extLst>
          </p:cNvPr>
          <p:cNvPicPr>
            <a:picLocks noChangeAspect="1"/>
          </p:cNvPicPr>
          <p:nvPr/>
        </p:nvPicPr>
        <p:blipFill>
          <a:blip r:embed="rId3"/>
          <a:stretch>
            <a:fillRect/>
          </a:stretch>
        </p:blipFill>
        <p:spPr>
          <a:xfrm>
            <a:off x="7877629" y="1060450"/>
            <a:ext cx="3810000" cy="5638800"/>
          </a:xfrm>
          <a:prstGeom prst="rect">
            <a:avLst/>
          </a:prstGeom>
        </p:spPr>
      </p:pic>
    </p:spTree>
    <p:extLst>
      <p:ext uri="{BB962C8B-B14F-4D97-AF65-F5344CB8AC3E}">
        <p14:creationId xmlns:p14="http://schemas.microsoft.com/office/powerpoint/2010/main" val="21807091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2636AFC-3131-A244-B732-7539BDC87E36}"/>
              </a:ext>
            </a:extLst>
          </p:cNvPr>
          <p:cNvSpPr>
            <a:spLocks noGrp="1"/>
          </p:cNvSpPr>
          <p:nvPr>
            <p:ph type="title"/>
          </p:nvPr>
        </p:nvSpPr>
        <p:spPr>
          <a:xfrm>
            <a:off x="465291" y="200195"/>
            <a:ext cx="4669337" cy="1403752"/>
          </a:xfrm>
          <a:noFill/>
        </p:spPr>
        <p:txBody>
          <a:bodyPr>
            <a:normAutofit/>
          </a:bodyPr>
          <a:lstStyle/>
          <a:p>
            <a:r>
              <a:rPr lang="en-US" sz="2400" b="1" dirty="0"/>
              <a:t>Example of </a:t>
            </a:r>
            <a:br>
              <a:rPr lang="en-US" sz="2400" b="1" dirty="0"/>
            </a:br>
            <a:r>
              <a:rPr lang="en-US" sz="2400" b="1" dirty="0"/>
              <a:t>Artistic cut</a:t>
            </a:r>
            <a:endParaRPr lang="ru-RU" sz="1800" b="1" dirty="0"/>
          </a:p>
        </p:txBody>
      </p:sp>
      <p:sp>
        <p:nvSpPr>
          <p:cNvPr id="4" name="Заголовок 2">
            <a:extLst>
              <a:ext uri="{FF2B5EF4-FFF2-40B4-BE49-F238E27FC236}">
                <a16:creationId xmlns:a16="http://schemas.microsoft.com/office/drawing/2014/main" id="{6D19449E-E7D1-C847-951B-73FABCB678F7}"/>
              </a:ext>
            </a:extLst>
          </p:cNvPr>
          <p:cNvSpPr txBox="1">
            <a:spLocks/>
          </p:cNvSpPr>
          <p:nvPr/>
        </p:nvSpPr>
        <p:spPr bwMode="black">
          <a:xfrm>
            <a:off x="465291" y="1603946"/>
            <a:ext cx="4669337" cy="5027515"/>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a:lstStyle>
          <a:p>
            <a:pPr algn="l">
              <a:spcBef>
                <a:spcPts val="1200"/>
              </a:spcBef>
            </a:pPr>
            <a:br>
              <a:rPr lang="en-US" sz="2400" dirty="0"/>
            </a:br>
            <a:r>
              <a:rPr lang="en-US" sz="1700" b="1" dirty="0">
                <a:latin typeface="Arial" panose="020B0604020202020204" pitchFamily="34" charset="0"/>
                <a:cs typeface="Arial" panose="020B0604020202020204" pitchFamily="34" charset="0"/>
              </a:rPr>
              <a:t>“Look of the King” </a:t>
            </a:r>
            <a:br>
              <a:rPr lang="en-US" sz="1700" b="1" dirty="0">
                <a:latin typeface="Arial" panose="020B0604020202020204" pitchFamily="34" charset="0"/>
                <a:cs typeface="Arial" panose="020B0604020202020204" pitchFamily="34" charset="0"/>
              </a:rPr>
            </a:br>
            <a:br>
              <a:rPr lang="en-US" sz="1700" dirty="0">
                <a:latin typeface="Arial" panose="020B0604020202020204" pitchFamily="34" charset="0"/>
                <a:cs typeface="Arial" panose="020B0604020202020204" pitchFamily="34" charset="0"/>
              </a:rPr>
            </a:br>
            <a:r>
              <a:rPr lang="mr-IN" sz="1700" cap="none" dirty="0">
                <a:latin typeface="Arial" panose="020B0604020202020204" pitchFamily="34" charset="0"/>
              </a:rPr>
              <a:t>…</a:t>
            </a:r>
            <a:r>
              <a:rPr lang="en-US" sz="1700" cap="none" dirty="0">
                <a:latin typeface="Arial" panose="020B0604020202020204" pitchFamily="34" charset="0"/>
                <a:cs typeface="Arial" panose="020B0604020202020204" pitchFamily="34" charset="0"/>
              </a:rPr>
              <a:t>He stood looking at me </a:t>
            </a:r>
            <a:r>
              <a:rPr lang="mr-IN" sz="1700" cap="none" dirty="0">
                <a:latin typeface="Arial" panose="020B0604020202020204" pitchFamily="34" charset="0"/>
              </a:rPr>
              <a:t>–</a:t>
            </a:r>
            <a:r>
              <a:rPr lang="en-US" sz="1700" cap="none" dirty="0">
                <a:latin typeface="Arial" panose="020B0604020202020204" pitchFamily="34" charset="0"/>
                <a:cs typeface="Arial" panose="020B0604020202020204" pitchFamily="34" charset="0"/>
              </a:rPr>
              <a:t> gracious and wise </a:t>
            </a:r>
            <a:r>
              <a:rPr lang="mr-IN" sz="1700" cap="none" dirty="0">
                <a:latin typeface="Arial" panose="020B0604020202020204" pitchFamily="34" charset="0"/>
              </a:rPr>
              <a:t>–</a:t>
            </a:r>
            <a:r>
              <a:rPr lang="en-US" sz="1700" cap="none" dirty="0">
                <a:latin typeface="Arial" panose="020B0604020202020204" pitchFamily="34" charset="0"/>
                <a:cs typeface="Arial" panose="020B0604020202020204" pitchFamily="34" charset="0"/>
              </a:rPr>
              <a:t> and oceans of power and dignity splashed in his eyes, captivating me, dissolving me and taking away somewhere behind the limits of human self-actualization</a:t>
            </a:r>
            <a:r>
              <a:rPr lang="mr-IN" sz="1700" cap="none" dirty="0">
                <a:latin typeface="Arial" panose="020B0604020202020204" pitchFamily="34" charset="0"/>
              </a:rPr>
              <a:t>…</a:t>
            </a:r>
            <a:r>
              <a:rPr lang="en-US" sz="1700" cap="none" dirty="0">
                <a:latin typeface="Arial" panose="020B0604020202020204" pitchFamily="34" charset="0"/>
                <a:cs typeface="Arial" panose="020B0604020202020204" pitchFamily="34" charset="0"/>
              </a:rPr>
              <a:t> </a:t>
            </a:r>
            <a:br>
              <a:rPr lang="en-US" sz="1700" cap="none" dirty="0">
                <a:latin typeface="Arial" panose="020B0604020202020204" pitchFamily="34" charset="0"/>
                <a:cs typeface="Arial" panose="020B0604020202020204" pitchFamily="34" charset="0"/>
              </a:rPr>
            </a:br>
            <a:r>
              <a:rPr lang="en-US" sz="1700" cap="none" dirty="0">
                <a:latin typeface="Arial" panose="020B0604020202020204" pitchFamily="34" charset="0"/>
                <a:cs typeface="Arial" panose="020B0604020202020204" pitchFamily="34" charset="0"/>
              </a:rPr>
              <a:t>One time, at minute of weakness and discouragement, this look will flash before me again. Look of the KING.</a:t>
            </a:r>
            <a:br>
              <a:rPr lang="en-US" sz="1700" cap="none" dirty="0">
                <a:latin typeface="Arial" panose="020B0604020202020204" pitchFamily="34" charset="0"/>
                <a:cs typeface="Arial" panose="020B0604020202020204" pitchFamily="34" charset="0"/>
              </a:rPr>
            </a:br>
            <a:br>
              <a:rPr lang="en-US" sz="1700" dirty="0">
                <a:latin typeface="Arial" panose="020B0604020202020204" pitchFamily="34" charset="0"/>
                <a:cs typeface="Arial" panose="020B0604020202020204" pitchFamily="34" charset="0"/>
              </a:rPr>
            </a:br>
            <a:r>
              <a:rPr lang="en-US" sz="1700" dirty="0">
                <a:latin typeface="Arial" panose="020B0604020202020204" pitchFamily="34" charset="0"/>
                <a:cs typeface="Arial" panose="020B0604020202020204" pitchFamily="34" charset="0"/>
              </a:rPr>
              <a:t>Scapolite, </a:t>
            </a:r>
            <a:br>
              <a:rPr lang="en-US" sz="1700" dirty="0">
                <a:latin typeface="Arial" panose="020B0604020202020204" pitchFamily="34" charset="0"/>
                <a:cs typeface="Arial" panose="020B0604020202020204" pitchFamily="34" charset="0"/>
              </a:rPr>
            </a:br>
            <a:r>
              <a:rPr lang="en-US" sz="1700" dirty="0">
                <a:latin typeface="Arial" panose="020B0604020202020204" pitchFamily="34" charset="0"/>
                <a:cs typeface="Arial" panose="020B0604020202020204" pitchFamily="34" charset="0"/>
              </a:rPr>
              <a:t>68.08 carats</a:t>
            </a:r>
            <a:endParaRPr lang="ru-RU" sz="1700" dirty="0">
              <a:latin typeface="Arial" panose="020B0604020202020204" pitchFamily="34" charset="0"/>
              <a:cs typeface="Arial" panose="020B0604020202020204" pitchFamily="34" charset="0"/>
            </a:endParaRPr>
          </a:p>
        </p:txBody>
      </p:sp>
      <p:pic>
        <p:nvPicPr>
          <p:cNvPr id="5" name="Рисунок 4">
            <a:extLst>
              <a:ext uri="{FF2B5EF4-FFF2-40B4-BE49-F238E27FC236}">
                <a16:creationId xmlns:a16="http://schemas.microsoft.com/office/drawing/2014/main" id="{7ADB6FFB-DE6B-1246-9620-9E79D3517A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33029" y="643755"/>
            <a:ext cx="4931695" cy="5523249"/>
          </a:xfrm>
          <a:prstGeom prst="rect">
            <a:avLst/>
          </a:prstGeom>
        </p:spPr>
      </p:pic>
    </p:spTree>
    <p:extLst>
      <p:ext uri="{BB962C8B-B14F-4D97-AF65-F5344CB8AC3E}">
        <p14:creationId xmlns:p14="http://schemas.microsoft.com/office/powerpoint/2010/main" val="6961620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2636AFC-3131-A244-B732-7539BDC87E36}"/>
              </a:ext>
            </a:extLst>
          </p:cNvPr>
          <p:cNvSpPr>
            <a:spLocks noGrp="1"/>
          </p:cNvSpPr>
          <p:nvPr>
            <p:ph type="title"/>
          </p:nvPr>
        </p:nvSpPr>
        <p:spPr>
          <a:xfrm>
            <a:off x="465291" y="200195"/>
            <a:ext cx="4669337" cy="1388762"/>
          </a:xfrm>
          <a:noFill/>
        </p:spPr>
        <p:txBody>
          <a:bodyPr>
            <a:normAutofit/>
          </a:bodyPr>
          <a:lstStyle/>
          <a:p>
            <a:pPr>
              <a:lnSpc>
                <a:spcPct val="100000"/>
              </a:lnSpc>
              <a:spcBef>
                <a:spcPts val="600"/>
              </a:spcBef>
            </a:pPr>
            <a:r>
              <a:rPr lang="en-US" sz="2400" dirty="0"/>
              <a:t>New project.</a:t>
            </a:r>
            <a:br>
              <a:rPr lang="en-US" sz="2400" dirty="0"/>
            </a:br>
            <a:r>
              <a:rPr lang="en-US" sz="2400" b="1" dirty="0"/>
              <a:t>World heritage</a:t>
            </a:r>
            <a:endParaRPr lang="ru-RU" sz="2400" b="1" dirty="0"/>
          </a:p>
        </p:txBody>
      </p:sp>
      <p:sp>
        <p:nvSpPr>
          <p:cNvPr id="7" name="TextBox 6">
            <a:extLst>
              <a:ext uri="{FF2B5EF4-FFF2-40B4-BE49-F238E27FC236}">
                <a16:creationId xmlns:a16="http://schemas.microsoft.com/office/drawing/2014/main" id="{5979DC46-6985-6C42-A9CF-85CA29E19620}"/>
              </a:ext>
            </a:extLst>
          </p:cNvPr>
          <p:cNvSpPr txBox="1"/>
          <p:nvPr/>
        </p:nvSpPr>
        <p:spPr>
          <a:xfrm>
            <a:off x="465291" y="4084980"/>
            <a:ext cx="4901188" cy="2308324"/>
          </a:xfrm>
          <a:prstGeom prst="rect">
            <a:avLst/>
          </a:prstGeom>
          <a:noFill/>
        </p:spPr>
        <p:txBody>
          <a:bodyPr wrap="square" rtlCol="0">
            <a:spAutoFit/>
          </a:bodyPr>
          <a:lstStyle/>
          <a:p>
            <a:r>
              <a:rPr lang="en-US" sz="2400" b="1" i="1" dirty="0"/>
              <a:t>“Don’t ask me how many stones will be included to this collection. This is project of my life, because it is more than my life. Because the world cultural heritage is really inexhaustible…”</a:t>
            </a:r>
            <a:endParaRPr lang="ru-RU" sz="2400" dirty="0"/>
          </a:p>
        </p:txBody>
      </p:sp>
      <p:pic>
        <p:nvPicPr>
          <p:cNvPr id="15" name="Рисунок 14">
            <a:extLst>
              <a:ext uri="{FF2B5EF4-FFF2-40B4-BE49-F238E27FC236}">
                <a16:creationId xmlns:a16="http://schemas.microsoft.com/office/drawing/2014/main" id="{556F0BE2-ADEA-444B-9C4F-712308E2F073}"/>
              </a:ext>
            </a:extLst>
          </p:cNvPr>
          <p:cNvPicPr>
            <a:picLocks noChangeAspect="1"/>
          </p:cNvPicPr>
          <p:nvPr/>
        </p:nvPicPr>
        <p:blipFill>
          <a:blip r:embed="rId2"/>
          <a:stretch>
            <a:fillRect/>
          </a:stretch>
        </p:blipFill>
        <p:spPr>
          <a:xfrm>
            <a:off x="6361763" y="200195"/>
            <a:ext cx="5524500" cy="6527800"/>
          </a:xfrm>
          <a:prstGeom prst="rect">
            <a:avLst/>
          </a:prstGeom>
        </p:spPr>
      </p:pic>
    </p:spTree>
    <p:extLst>
      <p:ext uri="{BB962C8B-B14F-4D97-AF65-F5344CB8AC3E}">
        <p14:creationId xmlns:p14="http://schemas.microsoft.com/office/powerpoint/2010/main" val="11800105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2636AFC-3131-A244-B732-7539BDC87E36}"/>
              </a:ext>
            </a:extLst>
          </p:cNvPr>
          <p:cNvSpPr>
            <a:spLocks noGrp="1"/>
          </p:cNvSpPr>
          <p:nvPr>
            <p:ph type="title"/>
          </p:nvPr>
        </p:nvSpPr>
        <p:spPr>
          <a:xfrm>
            <a:off x="465291" y="200195"/>
            <a:ext cx="4669337" cy="1388762"/>
          </a:xfrm>
          <a:noFill/>
        </p:spPr>
        <p:txBody>
          <a:bodyPr>
            <a:normAutofit/>
          </a:bodyPr>
          <a:lstStyle/>
          <a:p>
            <a:pPr>
              <a:lnSpc>
                <a:spcPct val="100000"/>
              </a:lnSpc>
              <a:spcBef>
                <a:spcPts val="600"/>
              </a:spcBef>
            </a:pPr>
            <a:r>
              <a:rPr lang="en-US" sz="2400" b="1" dirty="0"/>
              <a:t>World heritage</a:t>
            </a:r>
            <a:br>
              <a:rPr lang="en-US" sz="2400" b="1" dirty="0"/>
            </a:br>
            <a:r>
              <a:rPr lang="en-US" sz="2400" dirty="0"/>
              <a:t>Introduction</a:t>
            </a:r>
            <a:endParaRPr lang="ru-RU" sz="2400" b="1" dirty="0"/>
          </a:p>
        </p:txBody>
      </p:sp>
      <p:sp>
        <p:nvSpPr>
          <p:cNvPr id="7" name="TextBox 6">
            <a:extLst>
              <a:ext uri="{FF2B5EF4-FFF2-40B4-BE49-F238E27FC236}">
                <a16:creationId xmlns:a16="http://schemas.microsoft.com/office/drawing/2014/main" id="{5979DC46-6985-6C42-A9CF-85CA29E19620}"/>
              </a:ext>
            </a:extLst>
          </p:cNvPr>
          <p:cNvSpPr txBox="1"/>
          <p:nvPr/>
        </p:nvSpPr>
        <p:spPr>
          <a:xfrm>
            <a:off x="465291" y="4999380"/>
            <a:ext cx="4642360" cy="1384995"/>
          </a:xfrm>
          <a:prstGeom prst="rect">
            <a:avLst/>
          </a:prstGeom>
          <a:noFill/>
        </p:spPr>
        <p:txBody>
          <a:bodyPr wrap="square" rtlCol="0">
            <a:spAutoFit/>
          </a:bodyPr>
          <a:lstStyle/>
          <a:p>
            <a:r>
              <a:rPr lang="en-US" sz="2800" dirty="0"/>
              <a:t>Initially my goal was to show grains of Wisdom kept in the world cultural heritage…</a:t>
            </a:r>
            <a:endParaRPr lang="ru-RU" sz="2800" dirty="0"/>
          </a:p>
        </p:txBody>
      </p:sp>
      <p:pic>
        <p:nvPicPr>
          <p:cNvPr id="6" name="Рисунок 5">
            <a:extLst>
              <a:ext uri="{FF2B5EF4-FFF2-40B4-BE49-F238E27FC236}">
                <a16:creationId xmlns:a16="http://schemas.microsoft.com/office/drawing/2014/main" id="{32C0CF37-03EF-754D-B4DF-B070220718D3}"/>
              </a:ext>
            </a:extLst>
          </p:cNvPr>
          <p:cNvPicPr>
            <a:picLocks noChangeAspect="1"/>
          </p:cNvPicPr>
          <p:nvPr/>
        </p:nvPicPr>
        <p:blipFill>
          <a:blip r:embed="rId2"/>
          <a:stretch>
            <a:fillRect/>
          </a:stretch>
        </p:blipFill>
        <p:spPr>
          <a:xfrm>
            <a:off x="5349198" y="186775"/>
            <a:ext cx="6680200" cy="6197600"/>
          </a:xfrm>
          <a:prstGeom prst="rect">
            <a:avLst/>
          </a:prstGeom>
        </p:spPr>
      </p:pic>
    </p:spTree>
    <p:extLst>
      <p:ext uri="{BB962C8B-B14F-4D97-AF65-F5344CB8AC3E}">
        <p14:creationId xmlns:p14="http://schemas.microsoft.com/office/powerpoint/2010/main" val="5410998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2636AFC-3131-A244-B732-7539BDC87E36}"/>
              </a:ext>
            </a:extLst>
          </p:cNvPr>
          <p:cNvSpPr>
            <a:spLocks noGrp="1"/>
          </p:cNvSpPr>
          <p:nvPr>
            <p:ph type="title"/>
          </p:nvPr>
        </p:nvSpPr>
        <p:spPr>
          <a:xfrm>
            <a:off x="465291" y="200195"/>
            <a:ext cx="4669337" cy="1388762"/>
          </a:xfrm>
          <a:noFill/>
        </p:spPr>
        <p:txBody>
          <a:bodyPr>
            <a:normAutofit/>
          </a:bodyPr>
          <a:lstStyle/>
          <a:p>
            <a:pPr>
              <a:lnSpc>
                <a:spcPct val="100000"/>
              </a:lnSpc>
              <a:spcBef>
                <a:spcPts val="600"/>
              </a:spcBef>
            </a:pPr>
            <a:r>
              <a:rPr lang="en-US" sz="2400" b="1" dirty="0"/>
              <a:t>World heritage</a:t>
            </a:r>
            <a:br>
              <a:rPr lang="en-US" sz="2400" b="1" dirty="0"/>
            </a:br>
            <a:r>
              <a:rPr lang="en-US" sz="2400" dirty="0"/>
              <a:t>Introduction</a:t>
            </a:r>
            <a:endParaRPr lang="ru-RU" sz="2400" b="1" dirty="0"/>
          </a:p>
        </p:txBody>
      </p:sp>
      <p:sp>
        <p:nvSpPr>
          <p:cNvPr id="7" name="TextBox 6">
            <a:extLst>
              <a:ext uri="{FF2B5EF4-FFF2-40B4-BE49-F238E27FC236}">
                <a16:creationId xmlns:a16="http://schemas.microsoft.com/office/drawing/2014/main" id="{5979DC46-6985-6C42-A9CF-85CA29E19620}"/>
              </a:ext>
            </a:extLst>
          </p:cNvPr>
          <p:cNvSpPr txBox="1"/>
          <p:nvPr/>
        </p:nvSpPr>
        <p:spPr>
          <a:xfrm>
            <a:off x="5756819" y="388628"/>
            <a:ext cx="6028261" cy="1200329"/>
          </a:xfrm>
          <a:prstGeom prst="rect">
            <a:avLst/>
          </a:prstGeom>
          <a:noFill/>
        </p:spPr>
        <p:txBody>
          <a:bodyPr wrap="square" rtlCol="0">
            <a:spAutoFit/>
          </a:bodyPr>
          <a:lstStyle/>
          <a:p>
            <a:r>
              <a:rPr lang="en-US" sz="2400" dirty="0"/>
              <a:t>I feel grateful to my French colleague Lionel Bailey, who gave me the idea to show the stain glass of the cathedral in the faceting diagram.</a:t>
            </a:r>
            <a:endParaRPr lang="ru-RU" sz="2400" dirty="0"/>
          </a:p>
        </p:txBody>
      </p:sp>
      <p:pic>
        <p:nvPicPr>
          <p:cNvPr id="9" name="Рисунок 8">
            <a:extLst>
              <a:ext uri="{FF2B5EF4-FFF2-40B4-BE49-F238E27FC236}">
                <a16:creationId xmlns:a16="http://schemas.microsoft.com/office/drawing/2014/main" id="{110FFF28-AF1D-4240-9CF3-FFFB1B7A76F2}"/>
              </a:ext>
            </a:extLst>
          </p:cNvPr>
          <p:cNvPicPr>
            <a:picLocks noChangeAspect="1"/>
          </p:cNvPicPr>
          <p:nvPr/>
        </p:nvPicPr>
        <p:blipFill>
          <a:blip r:embed="rId2"/>
          <a:stretch>
            <a:fillRect/>
          </a:stretch>
        </p:blipFill>
        <p:spPr>
          <a:xfrm>
            <a:off x="465291" y="2043710"/>
            <a:ext cx="6781800" cy="4330700"/>
          </a:xfrm>
          <a:prstGeom prst="rect">
            <a:avLst/>
          </a:prstGeom>
        </p:spPr>
      </p:pic>
      <p:pic>
        <p:nvPicPr>
          <p:cNvPr id="11" name="Рисунок 10">
            <a:extLst>
              <a:ext uri="{FF2B5EF4-FFF2-40B4-BE49-F238E27FC236}">
                <a16:creationId xmlns:a16="http://schemas.microsoft.com/office/drawing/2014/main" id="{94B1146C-6E83-914A-BAF9-57F85FB18488}"/>
              </a:ext>
            </a:extLst>
          </p:cNvPr>
          <p:cNvPicPr>
            <a:picLocks noChangeAspect="1"/>
          </p:cNvPicPr>
          <p:nvPr/>
        </p:nvPicPr>
        <p:blipFill>
          <a:blip r:embed="rId3"/>
          <a:stretch>
            <a:fillRect/>
          </a:stretch>
        </p:blipFill>
        <p:spPr>
          <a:xfrm>
            <a:off x="7632180" y="2151660"/>
            <a:ext cx="4152900" cy="4114800"/>
          </a:xfrm>
          <a:prstGeom prst="rect">
            <a:avLst/>
          </a:prstGeom>
        </p:spPr>
      </p:pic>
    </p:spTree>
    <p:extLst>
      <p:ext uri="{BB962C8B-B14F-4D97-AF65-F5344CB8AC3E}">
        <p14:creationId xmlns:p14="http://schemas.microsoft.com/office/powerpoint/2010/main" val="30524370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2636AFC-3131-A244-B732-7539BDC87E36}"/>
              </a:ext>
            </a:extLst>
          </p:cNvPr>
          <p:cNvSpPr>
            <a:spLocks noGrp="1"/>
          </p:cNvSpPr>
          <p:nvPr>
            <p:ph type="title"/>
          </p:nvPr>
        </p:nvSpPr>
        <p:spPr>
          <a:xfrm>
            <a:off x="465291" y="200195"/>
            <a:ext cx="4669337" cy="1388762"/>
          </a:xfrm>
          <a:noFill/>
        </p:spPr>
        <p:txBody>
          <a:bodyPr>
            <a:normAutofit/>
          </a:bodyPr>
          <a:lstStyle/>
          <a:p>
            <a:pPr>
              <a:lnSpc>
                <a:spcPct val="100000"/>
              </a:lnSpc>
              <a:spcBef>
                <a:spcPts val="600"/>
              </a:spcBef>
            </a:pPr>
            <a:r>
              <a:rPr lang="en-US" sz="2400" b="1" dirty="0"/>
              <a:t>World heritage</a:t>
            </a:r>
            <a:br>
              <a:rPr lang="en-US" sz="2400" b="1" dirty="0"/>
            </a:br>
            <a:r>
              <a:rPr lang="en-US" sz="2400" dirty="0"/>
              <a:t>Introduction</a:t>
            </a:r>
            <a:endParaRPr lang="ru-RU" sz="2400" b="1" dirty="0"/>
          </a:p>
        </p:txBody>
      </p:sp>
      <p:sp>
        <p:nvSpPr>
          <p:cNvPr id="7" name="TextBox 6">
            <a:extLst>
              <a:ext uri="{FF2B5EF4-FFF2-40B4-BE49-F238E27FC236}">
                <a16:creationId xmlns:a16="http://schemas.microsoft.com/office/drawing/2014/main" id="{5979DC46-6985-6C42-A9CF-85CA29E19620}"/>
              </a:ext>
            </a:extLst>
          </p:cNvPr>
          <p:cNvSpPr txBox="1"/>
          <p:nvPr/>
        </p:nvSpPr>
        <p:spPr>
          <a:xfrm>
            <a:off x="5831769" y="155225"/>
            <a:ext cx="5860557" cy="1569660"/>
          </a:xfrm>
          <a:prstGeom prst="rect">
            <a:avLst/>
          </a:prstGeom>
          <a:noFill/>
        </p:spPr>
        <p:txBody>
          <a:bodyPr wrap="square" rtlCol="0">
            <a:spAutoFit/>
          </a:bodyPr>
          <a:lstStyle/>
          <a:p>
            <a:r>
              <a:rPr lang="en-US" sz="2400" dirty="0"/>
              <a:t>How do different peoples express Wisdom, Love, Beauty and Harmony?    What is the contribution of this or that country to the world cultural treasury?</a:t>
            </a:r>
            <a:endParaRPr lang="ru-RU" sz="2400" dirty="0"/>
          </a:p>
        </p:txBody>
      </p:sp>
      <p:pic>
        <p:nvPicPr>
          <p:cNvPr id="8" name="Рисунок 7">
            <a:extLst>
              <a:ext uri="{FF2B5EF4-FFF2-40B4-BE49-F238E27FC236}">
                <a16:creationId xmlns:a16="http://schemas.microsoft.com/office/drawing/2014/main" id="{94199359-4A9C-C64B-BEB1-370373938540}"/>
              </a:ext>
            </a:extLst>
          </p:cNvPr>
          <p:cNvPicPr>
            <a:picLocks noChangeAspect="1"/>
          </p:cNvPicPr>
          <p:nvPr/>
        </p:nvPicPr>
        <p:blipFill>
          <a:blip r:embed="rId2"/>
          <a:stretch>
            <a:fillRect/>
          </a:stretch>
        </p:blipFill>
        <p:spPr>
          <a:xfrm>
            <a:off x="465291" y="1906249"/>
            <a:ext cx="10998200" cy="4724400"/>
          </a:xfrm>
          <a:prstGeom prst="rect">
            <a:avLst/>
          </a:prstGeom>
        </p:spPr>
      </p:pic>
    </p:spTree>
    <p:extLst>
      <p:ext uri="{BB962C8B-B14F-4D97-AF65-F5344CB8AC3E}">
        <p14:creationId xmlns:p14="http://schemas.microsoft.com/office/powerpoint/2010/main" val="9521288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2636AFC-3131-A244-B732-7539BDC87E36}"/>
              </a:ext>
            </a:extLst>
          </p:cNvPr>
          <p:cNvSpPr>
            <a:spLocks noGrp="1"/>
          </p:cNvSpPr>
          <p:nvPr>
            <p:ph type="title"/>
          </p:nvPr>
        </p:nvSpPr>
        <p:spPr>
          <a:xfrm>
            <a:off x="465291" y="200195"/>
            <a:ext cx="4669337" cy="1388762"/>
          </a:xfrm>
          <a:noFill/>
        </p:spPr>
        <p:txBody>
          <a:bodyPr>
            <a:normAutofit/>
          </a:bodyPr>
          <a:lstStyle/>
          <a:p>
            <a:pPr>
              <a:lnSpc>
                <a:spcPct val="100000"/>
              </a:lnSpc>
              <a:spcBef>
                <a:spcPts val="600"/>
              </a:spcBef>
            </a:pPr>
            <a:r>
              <a:rPr lang="en-US" sz="2400" b="1" dirty="0"/>
              <a:t>World heritage</a:t>
            </a:r>
            <a:br>
              <a:rPr lang="en-US" sz="2400" b="1" dirty="0"/>
            </a:br>
            <a:r>
              <a:rPr lang="en-US" sz="2400" dirty="0"/>
              <a:t>Introduction</a:t>
            </a:r>
            <a:endParaRPr lang="ru-RU" sz="2400" b="1" dirty="0"/>
          </a:p>
        </p:txBody>
      </p:sp>
      <p:sp>
        <p:nvSpPr>
          <p:cNvPr id="7" name="TextBox 6">
            <a:extLst>
              <a:ext uri="{FF2B5EF4-FFF2-40B4-BE49-F238E27FC236}">
                <a16:creationId xmlns:a16="http://schemas.microsoft.com/office/drawing/2014/main" id="{5979DC46-6985-6C42-A9CF-85CA29E19620}"/>
              </a:ext>
            </a:extLst>
          </p:cNvPr>
          <p:cNvSpPr txBox="1"/>
          <p:nvPr/>
        </p:nvSpPr>
        <p:spPr>
          <a:xfrm>
            <a:off x="5831769" y="155225"/>
            <a:ext cx="5860557" cy="1200329"/>
          </a:xfrm>
          <a:prstGeom prst="rect">
            <a:avLst/>
          </a:prstGeom>
          <a:noFill/>
        </p:spPr>
        <p:txBody>
          <a:bodyPr wrap="square" rtlCol="0">
            <a:spAutoFit/>
          </a:bodyPr>
          <a:lstStyle/>
          <a:p>
            <a:r>
              <a:rPr lang="en-US" sz="2400" dirty="0"/>
              <a:t>I want to cover gone civilizations as well, which are the same bricks in the wall of the world heritage.</a:t>
            </a:r>
            <a:endParaRPr lang="ru-RU" sz="2400" dirty="0"/>
          </a:p>
        </p:txBody>
      </p:sp>
      <p:pic>
        <p:nvPicPr>
          <p:cNvPr id="5" name="Рисунок 4">
            <a:extLst>
              <a:ext uri="{FF2B5EF4-FFF2-40B4-BE49-F238E27FC236}">
                <a16:creationId xmlns:a16="http://schemas.microsoft.com/office/drawing/2014/main" id="{5B48D728-6B25-874E-8347-8824C9E8D253}"/>
              </a:ext>
            </a:extLst>
          </p:cNvPr>
          <p:cNvPicPr>
            <a:picLocks noChangeAspect="1"/>
          </p:cNvPicPr>
          <p:nvPr/>
        </p:nvPicPr>
        <p:blipFill>
          <a:blip r:embed="rId2"/>
          <a:stretch>
            <a:fillRect/>
          </a:stretch>
        </p:blipFill>
        <p:spPr>
          <a:xfrm>
            <a:off x="6980626" y="3334822"/>
            <a:ext cx="4711700" cy="3251200"/>
          </a:xfrm>
          <a:prstGeom prst="rect">
            <a:avLst/>
          </a:prstGeom>
        </p:spPr>
      </p:pic>
      <p:pic>
        <p:nvPicPr>
          <p:cNvPr id="11" name="Рисунок 10">
            <a:extLst>
              <a:ext uri="{FF2B5EF4-FFF2-40B4-BE49-F238E27FC236}">
                <a16:creationId xmlns:a16="http://schemas.microsoft.com/office/drawing/2014/main" id="{E4E98293-9FF8-B147-A36F-B4A8874CB19D}"/>
              </a:ext>
            </a:extLst>
          </p:cNvPr>
          <p:cNvPicPr>
            <a:picLocks noChangeAspect="1"/>
          </p:cNvPicPr>
          <p:nvPr/>
        </p:nvPicPr>
        <p:blipFill>
          <a:blip r:embed="rId3"/>
          <a:stretch>
            <a:fillRect/>
          </a:stretch>
        </p:blipFill>
        <p:spPr>
          <a:xfrm>
            <a:off x="294821" y="2637683"/>
            <a:ext cx="5651500" cy="4064000"/>
          </a:xfrm>
          <a:prstGeom prst="rect">
            <a:avLst/>
          </a:prstGeom>
        </p:spPr>
      </p:pic>
      <p:pic>
        <p:nvPicPr>
          <p:cNvPr id="14" name="Рисунок 13">
            <a:extLst>
              <a:ext uri="{FF2B5EF4-FFF2-40B4-BE49-F238E27FC236}">
                <a16:creationId xmlns:a16="http://schemas.microsoft.com/office/drawing/2014/main" id="{062D1EC4-7F63-8149-915D-29DFA8059037}"/>
              </a:ext>
            </a:extLst>
          </p:cNvPr>
          <p:cNvPicPr>
            <a:picLocks noChangeAspect="1"/>
          </p:cNvPicPr>
          <p:nvPr/>
        </p:nvPicPr>
        <p:blipFill>
          <a:blip r:embed="rId4"/>
          <a:stretch>
            <a:fillRect/>
          </a:stretch>
        </p:blipFill>
        <p:spPr>
          <a:xfrm rot="21331511">
            <a:off x="3549650" y="2089150"/>
            <a:ext cx="5092700" cy="2679700"/>
          </a:xfrm>
          <a:prstGeom prst="rect">
            <a:avLst/>
          </a:prstGeom>
        </p:spPr>
      </p:pic>
    </p:spTree>
    <p:extLst>
      <p:ext uri="{BB962C8B-B14F-4D97-AF65-F5344CB8AC3E}">
        <p14:creationId xmlns:p14="http://schemas.microsoft.com/office/powerpoint/2010/main" val="40306892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2636AFC-3131-A244-B732-7539BDC87E36}"/>
              </a:ext>
            </a:extLst>
          </p:cNvPr>
          <p:cNvSpPr>
            <a:spLocks noGrp="1"/>
          </p:cNvSpPr>
          <p:nvPr>
            <p:ph type="title"/>
          </p:nvPr>
        </p:nvSpPr>
        <p:spPr>
          <a:xfrm>
            <a:off x="465291" y="200195"/>
            <a:ext cx="4669337" cy="1388762"/>
          </a:xfrm>
          <a:noFill/>
        </p:spPr>
        <p:txBody>
          <a:bodyPr>
            <a:normAutofit/>
          </a:bodyPr>
          <a:lstStyle/>
          <a:p>
            <a:pPr>
              <a:lnSpc>
                <a:spcPct val="100000"/>
              </a:lnSpc>
              <a:spcBef>
                <a:spcPts val="600"/>
              </a:spcBef>
            </a:pPr>
            <a:r>
              <a:rPr lang="en-US" sz="2400" b="1"/>
              <a:t>World heritage</a:t>
            </a:r>
            <a:br>
              <a:rPr lang="en-US" sz="2400" b="1"/>
            </a:br>
            <a:r>
              <a:rPr lang="en-US" sz="2400"/>
              <a:t>Introduction</a:t>
            </a:r>
            <a:endParaRPr lang="ru-RU" sz="2400" b="1"/>
          </a:p>
        </p:txBody>
      </p:sp>
      <p:sp>
        <p:nvSpPr>
          <p:cNvPr id="7" name="TextBox 6">
            <a:extLst>
              <a:ext uri="{FF2B5EF4-FFF2-40B4-BE49-F238E27FC236}">
                <a16:creationId xmlns:a16="http://schemas.microsoft.com/office/drawing/2014/main" id="{5979DC46-6985-6C42-A9CF-85CA29E19620}"/>
              </a:ext>
            </a:extLst>
          </p:cNvPr>
          <p:cNvSpPr txBox="1"/>
          <p:nvPr/>
        </p:nvSpPr>
        <p:spPr>
          <a:xfrm>
            <a:off x="5831769" y="294411"/>
            <a:ext cx="5860557" cy="1200329"/>
          </a:xfrm>
          <a:prstGeom prst="rect">
            <a:avLst/>
          </a:prstGeom>
          <a:noFill/>
        </p:spPr>
        <p:txBody>
          <a:bodyPr wrap="square" rtlCol="0">
            <a:spAutoFit/>
          </a:bodyPr>
          <a:lstStyle/>
          <a:p>
            <a:r>
              <a:rPr lang="en-US" sz="2400" dirty="0"/>
              <a:t>Sometimes the synthetic rough with its high optical characteristics gives the opportunity to reveal the author's idea more completely.</a:t>
            </a:r>
            <a:endParaRPr lang="ru-RU" sz="2400" dirty="0"/>
          </a:p>
        </p:txBody>
      </p:sp>
      <p:pic>
        <p:nvPicPr>
          <p:cNvPr id="6" name="Рисунок 5">
            <a:extLst>
              <a:ext uri="{FF2B5EF4-FFF2-40B4-BE49-F238E27FC236}">
                <a16:creationId xmlns:a16="http://schemas.microsoft.com/office/drawing/2014/main" id="{8B59980A-04D6-B540-AB7F-E7F91EA47BF2}"/>
              </a:ext>
            </a:extLst>
          </p:cNvPr>
          <p:cNvPicPr>
            <a:picLocks noChangeAspect="1"/>
          </p:cNvPicPr>
          <p:nvPr/>
        </p:nvPicPr>
        <p:blipFill>
          <a:blip r:embed="rId2"/>
          <a:stretch>
            <a:fillRect/>
          </a:stretch>
        </p:blipFill>
        <p:spPr>
          <a:xfrm>
            <a:off x="686707" y="1826078"/>
            <a:ext cx="4838700" cy="4686300"/>
          </a:xfrm>
          <a:prstGeom prst="rect">
            <a:avLst/>
          </a:prstGeom>
        </p:spPr>
      </p:pic>
      <p:pic>
        <p:nvPicPr>
          <p:cNvPr id="9" name="Рисунок 8">
            <a:extLst>
              <a:ext uri="{FF2B5EF4-FFF2-40B4-BE49-F238E27FC236}">
                <a16:creationId xmlns:a16="http://schemas.microsoft.com/office/drawing/2014/main" id="{87ED3723-7D00-EC47-86F0-AC859EF73E68}"/>
              </a:ext>
            </a:extLst>
          </p:cNvPr>
          <p:cNvPicPr>
            <a:picLocks noChangeAspect="1"/>
          </p:cNvPicPr>
          <p:nvPr/>
        </p:nvPicPr>
        <p:blipFill>
          <a:blip r:embed="rId3"/>
          <a:stretch>
            <a:fillRect/>
          </a:stretch>
        </p:blipFill>
        <p:spPr>
          <a:xfrm>
            <a:off x="6091465" y="1826078"/>
            <a:ext cx="4711700" cy="4686300"/>
          </a:xfrm>
          <a:prstGeom prst="rect">
            <a:avLst/>
          </a:prstGeom>
        </p:spPr>
      </p:pic>
    </p:spTree>
    <p:extLst>
      <p:ext uri="{BB962C8B-B14F-4D97-AF65-F5344CB8AC3E}">
        <p14:creationId xmlns:p14="http://schemas.microsoft.com/office/powerpoint/2010/main" val="41852768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2636AFC-3131-A244-B732-7539BDC87E36}"/>
              </a:ext>
            </a:extLst>
          </p:cNvPr>
          <p:cNvSpPr>
            <a:spLocks noGrp="1"/>
          </p:cNvSpPr>
          <p:nvPr>
            <p:ph type="title"/>
          </p:nvPr>
        </p:nvSpPr>
        <p:spPr>
          <a:xfrm>
            <a:off x="465291" y="200195"/>
            <a:ext cx="4669337" cy="1388762"/>
          </a:xfrm>
          <a:noFill/>
        </p:spPr>
        <p:txBody>
          <a:bodyPr>
            <a:normAutofit/>
          </a:bodyPr>
          <a:lstStyle/>
          <a:p>
            <a:pPr>
              <a:lnSpc>
                <a:spcPct val="100000"/>
              </a:lnSpc>
              <a:spcBef>
                <a:spcPts val="600"/>
              </a:spcBef>
            </a:pPr>
            <a:r>
              <a:rPr lang="en-US" sz="2400" b="1"/>
              <a:t>World heritage</a:t>
            </a:r>
            <a:br>
              <a:rPr lang="en-US" sz="2400" b="1"/>
            </a:br>
            <a:r>
              <a:rPr lang="en-US" sz="2400" b="1"/>
              <a:t>1. China</a:t>
            </a:r>
            <a:endParaRPr lang="ru-RU" sz="2400" b="1"/>
          </a:p>
        </p:txBody>
      </p:sp>
      <p:sp>
        <p:nvSpPr>
          <p:cNvPr id="7" name="TextBox 6">
            <a:extLst>
              <a:ext uri="{FF2B5EF4-FFF2-40B4-BE49-F238E27FC236}">
                <a16:creationId xmlns:a16="http://schemas.microsoft.com/office/drawing/2014/main" id="{5979DC46-6985-6C42-A9CF-85CA29E19620}"/>
              </a:ext>
            </a:extLst>
          </p:cNvPr>
          <p:cNvSpPr txBox="1"/>
          <p:nvPr/>
        </p:nvSpPr>
        <p:spPr>
          <a:xfrm>
            <a:off x="465290" y="4236824"/>
            <a:ext cx="4537147" cy="2308324"/>
          </a:xfrm>
          <a:prstGeom prst="rect">
            <a:avLst/>
          </a:prstGeom>
          <a:noFill/>
        </p:spPr>
        <p:txBody>
          <a:bodyPr wrap="square" rtlCol="0">
            <a:spAutoFit/>
          </a:bodyPr>
          <a:lstStyle/>
          <a:p>
            <a:r>
              <a:rPr lang="en-US" sz="2400"/>
              <a:t>«Ever-dozing Dragon of the Eternity reveals his dual essence from the great Emptiness, forming the Universe. Like a precious flower</a:t>
            </a:r>
            <a:r>
              <a:rPr lang="ru-RU" sz="2400"/>
              <a:t>, </a:t>
            </a:r>
            <a:r>
              <a:rPr lang="en-US" sz="2400"/>
              <a:t>the Single Life twinkles inside</a:t>
            </a:r>
            <a:r>
              <a:rPr lang="ru-RU" sz="2400"/>
              <a:t>…» </a:t>
            </a:r>
          </a:p>
        </p:txBody>
      </p:sp>
      <p:sp>
        <p:nvSpPr>
          <p:cNvPr id="8" name="TextBox 7">
            <a:extLst>
              <a:ext uri="{FF2B5EF4-FFF2-40B4-BE49-F238E27FC236}">
                <a16:creationId xmlns:a16="http://schemas.microsoft.com/office/drawing/2014/main" id="{6895AE8C-217A-4747-96FA-510CF2BC2D9D}"/>
              </a:ext>
            </a:extLst>
          </p:cNvPr>
          <p:cNvSpPr txBox="1"/>
          <p:nvPr/>
        </p:nvSpPr>
        <p:spPr>
          <a:xfrm>
            <a:off x="465291" y="3588550"/>
            <a:ext cx="4537147" cy="461665"/>
          </a:xfrm>
          <a:prstGeom prst="rect">
            <a:avLst/>
          </a:prstGeom>
          <a:noFill/>
        </p:spPr>
        <p:txBody>
          <a:bodyPr wrap="square" rtlCol="0">
            <a:spAutoFit/>
          </a:bodyPr>
          <a:lstStyle/>
          <a:p>
            <a:r>
              <a:rPr lang="en-US" sz="2400"/>
              <a:t>“FROM THE EMPTINESS”</a:t>
            </a:r>
            <a:endParaRPr lang="ru-RU" sz="2400"/>
          </a:p>
        </p:txBody>
      </p:sp>
      <p:pic>
        <p:nvPicPr>
          <p:cNvPr id="10" name="Рисунок 9">
            <a:extLst>
              <a:ext uri="{FF2B5EF4-FFF2-40B4-BE49-F238E27FC236}">
                <a16:creationId xmlns:a16="http://schemas.microsoft.com/office/drawing/2014/main" id="{214E3FDF-9006-844A-9F36-B20E6D4C5F07}"/>
              </a:ext>
            </a:extLst>
          </p:cNvPr>
          <p:cNvPicPr>
            <a:picLocks noChangeAspect="1"/>
          </p:cNvPicPr>
          <p:nvPr/>
        </p:nvPicPr>
        <p:blipFill>
          <a:blip r:embed="rId2"/>
          <a:stretch>
            <a:fillRect/>
          </a:stretch>
        </p:blipFill>
        <p:spPr>
          <a:xfrm>
            <a:off x="5334000" y="0"/>
            <a:ext cx="6858000" cy="6858000"/>
          </a:xfrm>
          <a:prstGeom prst="rect">
            <a:avLst/>
          </a:prstGeom>
        </p:spPr>
      </p:pic>
    </p:spTree>
    <p:extLst>
      <p:ext uri="{BB962C8B-B14F-4D97-AF65-F5344CB8AC3E}">
        <p14:creationId xmlns:p14="http://schemas.microsoft.com/office/powerpoint/2010/main" val="42312021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Рисунок 10">
            <a:extLst>
              <a:ext uri="{FF2B5EF4-FFF2-40B4-BE49-F238E27FC236}">
                <a16:creationId xmlns:a16="http://schemas.microsoft.com/office/drawing/2014/main" id="{5CC7AB91-6D7B-A64B-9228-2187351CB83D}"/>
              </a:ext>
            </a:extLst>
          </p:cNvPr>
          <p:cNvPicPr>
            <a:picLocks noChangeAspect="1"/>
          </p:cNvPicPr>
          <p:nvPr/>
        </p:nvPicPr>
        <p:blipFill>
          <a:blip r:embed="rId2"/>
          <a:stretch>
            <a:fillRect/>
          </a:stretch>
        </p:blipFill>
        <p:spPr>
          <a:xfrm>
            <a:off x="5720540" y="489750"/>
            <a:ext cx="3098800" cy="6197600"/>
          </a:xfrm>
          <a:prstGeom prst="rect">
            <a:avLst/>
          </a:prstGeom>
        </p:spPr>
      </p:pic>
      <p:sp>
        <p:nvSpPr>
          <p:cNvPr id="2" name="Заголовок 1">
            <a:extLst>
              <a:ext uri="{FF2B5EF4-FFF2-40B4-BE49-F238E27FC236}">
                <a16:creationId xmlns:a16="http://schemas.microsoft.com/office/drawing/2014/main" id="{B2636AFC-3131-A244-B732-7539BDC87E36}"/>
              </a:ext>
            </a:extLst>
          </p:cNvPr>
          <p:cNvSpPr>
            <a:spLocks noGrp="1"/>
          </p:cNvSpPr>
          <p:nvPr>
            <p:ph type="title"/>
          </p:nvPr>
        </p:nvSpPr>
        <p:spPr>
          <a:xfrm>
            <a:off x="465291" y="200195"/>
            <a:ext cx="4669337" cy="1388762"/>
          </a:xfrm>
          <a:noFill/>
        </p:spPr>
        <p:txBody>
          <a:bodyPr>
            <a:normAutofit/>
          </a:bodyPr>
          <a:lstStyle/>
          <a:p>
            <a:pPr>
              <a:lnSpc>
                <a:spcPct val="100000"/>
              </a:lnSpc>
              <a:spcBef>
                <a:spcPts val="600"/>
              </a:spcBef>
            </a:pPr>
            <a:r>
              <a:rPr lang="en-US" sz="2400" b="1"/>
              <a:t>World heritage</a:t>
            </a:r>
            <a:br>
              <a:rPr lang="en-US" sz="2400" b="1"/>
            </a:br>
            <a:r>
              <a:rPr lang="en-US" sz="2400" b="1"/>
              <a:t>1. </a:t>
            </a:r>
            <a:r>
              <a:rPr lang="en-US" sz="2400"/>
              <a:t>China</a:t>
            </a:r>
            <a:endParaRPr lang="ru-RU" sz="2400" b="1"/>
          </a:p>
        </p:txBody>
      </p:sp>
      <p:sp>
        <p:nvSpPr>
          <p:cNvPr id="7" name="TextBox 6">
            <a:extLst>
              <a:ext uri="{FF2B5EF4-FFF2-40B4-BE49-F238E27FC236}">
                <a16:creationId xmlns:a16="http://schemas.microsoft.com/office/drawing/2014/main" id="{5979DC46-6985-6C42-A9CF-85CA29E19620}"/>
              </a:ext>
            </a:extLst>
          </p:cNvPr>
          <p:cNvSpPr txBox="1"/>
          <p:nvPr/>
        </p:nvSpPr>
        <p:spPr>
          <a:xfrm>
            <a:off x="600201" y="4998937"/>
            <a:ext cx="2592703" cy="1200329"/>
          </a:xfrm>
          <a:prstGeom prst="rect">
            <a:avLst/>
          </a:prstGeom>
          <a:noFill/>
        </p:spPr>
        <p:txBody>
          <a:bodyPr wrap="square" rtlCol="0">
            <a:spAutoFit/>
          </a:bodyPr>
          <a:lstStyle/>
          <a:p>
            <a:r>
              <a:rPr lang="en-US" sz="2400" dirty="0"/>
              <a:t>Fire Citrine</a:t>
            </a:r>
          </a:p>
          <a:p>
            <a:r>
              <a:rPr lang="en-US" sz="2400" dirty="0"/>
              <a:t>186.40 carats</a:t>
            </a:r>
          </a:p>
          <a:p>
            <a:r>
              <a:rPr lang="en-US" sz="2400" dirty="0"/>
              <a:t>712 facets</a:t>
            </a:r>
            <a:endParaRPr lang="ru-RU" sz="2400" dirty="0"/>
          </a:p>
        </p:txBody>
      </p:sp>
      <p:sp>
        <p:nvSpPr>
          <p:cNvPr id="8" name="TextBox 7">
            <a:extLst>
              <a:ext uri="{FF2B5EF4-FFF2-40B4-BE49-F238E27FC236}">
                <a16:creationId xmlns:a16="http://schemas.microsoft.com/office/drawing/2014/main" id="{6895AE8C-217A-4747-96FA-510CF2BC2D9D}"/>
              </a:ext>
            </a:extLst>
          </p:cNvPr>
          <p:cNvSpPr txBox="1"/>
          <p:nvPr/>
        </p:nvSpPr>
        <p:spPr>
          <a:xfrm>
            <a:off x="465291" y="3588550"/>
            <a:ext cx="4537147" cy="830997"/>
          </a:xfrm>
          <a:prstGeom prst="rect">
            <a:avLst/>
          </a:prstGeom>
          <a:noFill/>
        </p:spPr>
        <p:txBody>
          <a:bodyPr wrap="square" rtlCol="0">
            <a:spAutoFit/>
          </a:bodyPr>
          <a:lstStyle/>
          <a:p>
            <a:r>
              <a:rPr lang="en-US" sz="2400"/>
              <a:t>“FROM THE EMPTINESS”</a:t>
            </a:r>
          </a:p>
          <a:p>
            <a:r>
              <a:rPr lang="en-US" sz="2400"/>
              <a:t>Photo: Dmitry </a:t>
            </a:r>
            <a:r>
              <a:rPr lang="en-US" sz="2400" err="1"/>
              <a:t>Stolyarevich</a:t>
            </a:r>
            <a:endParaRPr lang="ru-RU" sz="2400"/>
          </a:p>
        </p:txBody>
      </p:sp>
      <p:pic>
        <p:nvPicPr>
          <p:cNvPr id="13" name="Рисунок 12">
            <a:extLst>
              <a:ext uri="{FF2B5EF4-FFF2-40B4-BE49-F238E27FC236}">
                <a16:creationId xmlns:a16="http://schemas.microsoft.com/office/drawing/2014/main" id="{D1AFCF39-5FF6-A449-93AE-CD6E2E699DFD}"/>
              </a:ext>
            </a:extLst>
          </p:cNvPr>
          <p:cNvPicPr>
            <a:picLocks noChangeAspect="1"/>
          </p:cNvPicPr>
          <p:nvPr/>
        </p:nvPicPr>
        <p:blipFill>
          <a:blip r:embed="rId3"/>
          <a:stretch>
            <a:fillRect/>
          </a:stretch>
        </p:blipFill>
        <p:spPr>
          <a:xfrm>
            <a:off x="5853890" y="4419547"/>
            <a:ext cx="2832100" cy="1816100"/>
          </a:xfrm>
          <a:prstGeom prst="rect">
            <a:avLst/>
          </a:prstGeom>
        </p:spPr>
      </p:pic>
      <p:pic>
        <p:nvPicPr>
          <p:cNvPr id="15" name="Рисунок 14">
            <a:extLst>
              <a:ext uri="{FF2B5EF4-FFF2-40B4-BE49-F238E27FC236}">
                <a16:creationId xmlns:a16="http://schemas.microsoft.com/office/drawing/2014/main" id="{C7D5653F-EECC-AC42-B0CF-2B32023B2E90}"/>
              </a:ext>
            </a:extLst>
          </p:cNvPr>
          <p:cNvPicPr>
            <a:picLocks noChangeAspect="1"/>
          </p:cNvPicPr>
          <p:nvPr/>
        </p:nvPicPr>
        <p:blipFill>
          <a:blip r:embed="rId4"/>
          <a:stretch>
            <a:fillRect/>
          </a:stretch>
        </p:blipFill>
        <p:spPr>
          <a:xfrm>
            <a:off x="9094465" y="610225"/>
            <a:ext cx="2844800" cy="2819400"/>
          </a:xfrm>
          <a:prstGeom prst="rect">
            <a:avLst/>
          </a:prstGeom>
        </p:spPr>
      </p:pic>
      <p:pic>
        <p:nvPicPr>
          <p:cNvPr id="17" name="Рисунок 16">
            <a:extLst>
              <a:ext uri="{FF2B5EF4-FFF2-40B4-BE49-F238E27FC236}">
                <a16:creationId xmlns:a16="http://schemas.microsoft.com/office/drawing/2014/main" id="{D144F02B-4889-A44A-8F5A-5C2D56DF7E5A}"/>
              </a:ext>
            </a:extLst>
          </p:cNvPr>
          <p:cNvPicPr>
            <a:picLocks noChangeAspect="1"/>
          </p:cNvPicPr>
          <p:nvPr/>
        </p:nvPicPr>
        <p:blipFill>
          <a:blip r:embed="rId5"/>
          <a:stretch>
            <a:fillRect/>
          </a:stretch>
        </p:blipFill>
        <p:spPr>
          <a:xfrm>
            <a:off x="9094465" y="3588550"/>
            <a:ext cx="2844800" cy="2819400"/>
          </a:xfrm>
          <a:prstGeom prst="rect">
            <a:avLst/>
          </a:prstGeom>
        </p:spPr>
      </p:pic>
    </p:spTree>
    <p:extLst>
      <p:ext uri="{BB962C8B-B14F-4D97-AF65-F5344CB8AC3E}">
        <p14:creationId xmlns:p14="http://schemas.microsoft.com/office/powerpoint/2010/main" val="29805666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2636AFC-3131-A244-B732-7539BDC87E36}"/>
              </a:ext>
            </a:extLst>
          </p:cNvPr>
          <p:cNvSpPr>
            <a:spLocks noGrp="1"/>
          </p:cNvSpPr>
          <p:nvPr>
            <p:ph type="title"/>
          </p:nvPr>
        </p:nvSpPr>
        <p:spPr>
          <a:xfrm>
            <a:off x="465291" y="200195"/>
            <a:ext cx="4669337" cy="1388762"/>
          </a:xfrm>
          <a:noFill/>
        </p:spPr>
        <p:txBody>
          <a:bodyPr>
            <a:normAutofit/>
          </a:bodyPr>
          <a:lstStyle/>
          <a:p>
            <a:pPr>
              <a:lnSpc>
                <a:spcPct val="100000"/>
              </a:lnSpc>
              <a:spcBef>
                <a:spcPts val="600"/>
              </a:spcBef>
            </a:pPr>
            <a:r>
              <a:rPr lang="en-US" sz="2400" b="1"/>
              <a:t>World heritage</a:t>
            </a:r>
            <a:br>
              <a:rPr lang="en-US" sz="2400" b="1"/>
            </a:br>
            <a:r>
              <a:rPr lang="en-US" sz="2400" b="1"/>
              <a:t>2. japan</a:t>
            </a:r>
            <a:endParaRPr lang="ru-RU" sz="2400" b="1"/>
          </a:p>
        </p:txBody>
      </p:sp>
      <p:sp>
        <p:nvSpPr>
          <p:cNvPr id="7" name="TextBox 6">
            <a:extLst>
              <a:ext uri="{FF2B5EF4-FFF2-40B4-BE49-F238E27FC236}">
                <a16:creationId xmlns:a16="http://schemas.microsoft.com/office/drawing/2014/main" id="{5979DC46-6985-6C42-A9CF-85CA29E19620}"/>
              </a:ext>
            </a:extLst>
          </p:cNvPr>
          <p:cNvSpPr txBox="1"/>
          <p:nvPr/>
        </p:nvSpPr>
        <p:spPr>
          <a:xfrm>
            <a:off x="465290" y="4236824"/>
            <a:ext cx="4537147" cy="2308324"/>
          </a:xfrm>
          <a:prstGeom prst="rect">
            <a:avLst/>
          </a:prstGeom>
          <a:noFill/>
        </p:spPr>
        <p:txBody>
          <a:bodyPr wrap="square" rtlCol="0">
            <a:spAutoFit/>
          </a:bodyPr>
          <a:lstStyle/>
          <a:p>
            <a:r>
              <a:rPr lang="en-US" sz="2400"/>
              <a:t>«Sakura finishes blossoming quite fast, and flight of arrow is swift. But the beauty of flower is immortal, as well as the power of flying arrow. Power and Beauty are two faces of the single Perfection…</a:t>
            </a:r>
            <a:r>
              <a:rPr lang="ru-RU" sz="2400"/>
              <a:t> » </a:t>
            </a:r>
          </a:p>
        </p:txBody>
      </p:sp>
      <p:sp>
        <p:nvSpPr>
          <p:cNvPr id="8" name="TextBox 7">
            <a:extLst>
              <a:ext uri="{FF2B5EF4-FFF2-40B4-BE49-F238E27FC236}">
                <a16:creationId xmlns:a16="http://schemas.microsoft.com/office/drawing/2014/main" id="{6895AE8C-217A-4747-96FA-510CF2BC2D9D}"/>
              </a:ext>
            </a:extLst>
          </p:cNvPr>
          <p:cNvSpPr txBox="1"/>
          <p:nvPr/>
        </p:nvSpPr>
        <p:spPr>
          <a:xfrm>
            <a:off x="465291" y="3588550"/>
            <a:ext cx="4537147" cy="461665"/>
          </a:xfrm>
          <a:prstGeom prst="rect">
            <a:avLst/>
          </a:prstGeom>
          <a:noFill/>
        </p:spPr>
        <p:txBody>
          <a:bodyPr wrap="square" rtlCol="0">
            <a:spAutoFit/>
          </a:bodyPr>
          <a:lstStyle/>
          <a:p>
            <a:r>
              <a:rPr lang="en-US" sz="2400"/>
              <a:t>“FACES OF PERFECTION”</a:t>
            </a:r>
            <a:endParaRPr lang="ru-RU" sz="2400"/>
          </a:p>
        </p:txBody>
      </p:sp>
      <p:pic>
        <p:nvPicPr>
          <p:cNvPr id="5" name="Рисунок 4">
            <a:extLst>
              <a:ext uri="{FF2B5EF4-FFF2-40B4-BE49-F238E27FC236}">
                <a16:creationId xmlns:a16="http://schemas.microsoft.com/office/drawing/2014/main" id="{555E4CBA-13FE-254C-8A00-DBF93030C441}"/>
              </a:ext>
            </a:extLst>
          </p:cNvPr>
          <p:cNvPicPr>
            <a:picLocks noChangeAspect="1"/>
          </p:cNvPicPr>
          <p:nvPr/>
        </p:nvPicPr>
        <p:blipFill>
          <a:blip r:embed="rId2"/>
          <a:stretch>
            <a:fillRect/>
          </a:stretch>
        </p:blipFill>
        <p:spPr>
          <a:xfrm>
            <a:off x="5255718" y="200195"/>
            <a:ext cx="6807200" cy="6451600"/>
          </a:xfrm>
          <a:prstGeom prst="rect">
            <a:avLst/>
          </a:prstGeom>
        </p:spPr>
      </p:pic>
    </p:spTree>
    <p:extLst>
      <p:ext uri="{BB962C8B-B14F-4D97-AF65-F5344CB8AC3E}">
        <p14:creationId xmlns:p14="http://schemas.microsoft.com/office/powerpoint/2010/main" val="25243522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Рисунок 9">
            <a:extLst>
              <a:ext uri="{FF2B5EF4-FFF2-40B4-BE49-F238E27FC236}">
                <a16:creationId xmlns:a16="http://schemas.microsoft.com/office/drawing/2014/main" id="{4BDB2D1D-44E0-0F44-9622-A9A891313597}"/>
              </a:ext>
            </a:extLst>
          </p:cNvPr>
          <p:cNvPicPr>
            <a:picLocks noChangeAspect="1"/>
          </p:cNvPicPr>
          <p:nvPr/>
        </p:nvPicPr>
        <p:blipFill>
          <a:blip r:embed="rId2"/>
          <a:stretch>
            <a:fillRect/>
          </a:stretch>
        </p:blipFill>
        <p:spPr>
          <a:xfrm>
            <a:off x="5741341" y="515150"/>
            <a:ext cx="3048000" cy="6146800"/>
          </a:xfrm>
          <a:prstGeom prst="rect">
            <a:avLst/>
          </a:prstGeom>
        </p:spPr>
      </p:pic>
      <p:sp>
        <p:nvSpPr>
          <p:cNvPr id="2" name="Заголовок 1">
            <a:extLst>
              <a:ext uri="{FF2B5EF4-FFF2-40B4-BE49-F238E27FC236}">
                <a16:creationId xmlns:a16="http://schemas.microsoft.com/office/drawing/2014/main" id="{B2636AFC-3131-A244-B732-7539BDC87E36}"/>
              </a:ext>
            </a:extLst>
          </p:cNvPr>
          <p:cNvSpPr>
            <a:spLocks noGrp="1"/>
          </p:cNvSpPr>
          <p:nvPr>
            <p:ph type="title"/>
          </p:nvPr>
        </p:nvSpPr>
        <p:spPr>
          <a:xfrm>
            <a:off x="465291" y="200195"/>
            <a:ext cx="4669337" cy="1388762"/>
          </a:xfrm>
          <a:noFill/>
        </p:spPr>
        <p:txBody>
          <a:bodyPr>
            <a:normAutofit/>
          </a:bodyPr>
          <a:lstStyle/>
          <a:p>
            <a:pPr>
              <a:lnSpc>
                <a:spcPct val="100000"/>
              </a:lnSpc>
              <a:spcBef>
                <a:spcPts val="600"/>
              </a:spcBef>
            </a:pPr>
            <a:r>
              <a:rPr lang="en-US" sz="2400" b="1"/>
              <a:t>World heritage</a:t>
            </a:r>
            <a:br>
              <a:rPr lang="en-US" sz="2400" b="1"/>
            </a:br>
            <a:r>
              <a:rPr lang="en-US" sz="2400" b="1"/>
              <a:t>2. </a:t>
            </a:r>
            <a:r>
              <a:rPr lang="en-US" sz="2400"/>
              <a:t>JAPAN</a:t>
            </a:r>
            <a:endParaRPr lang="ru-RU" sz="2400" b="1"/>
          </a:p>
        </p:txBody>
      </p:sp>
      <p:sp>
        <p:nvSpPr>
          <p:cNvPr id="7" name="TextBox 6">
            <a:extLst>
              <a:ext uri="{FF2B5EF4-FFF2-40B4-BE49-F238E27FC236}">
                <a16:creationId xmlns:a16="http://schemas.microsoft.com/office/drawing/2014/main" id="{5979DC46-6985-6C42-A9CF-85CA29E19620}"/>
              </a:ext>
            </a:extLst>
          </p:cNvPr>
          <p:cNvSpPr txBox="1"/>
          <p:nvPr/>
        </p:nvSpPr>
        <p:spPr>
          <a:xfrm>
            <a:off x="600201" y="4998937"/>
            <a:ext cx="3567065" cy="1200329"/>
          </a:xfrm>
          <a:prstGeom prst="rect">
            <a:avLst/>
          </a:prstGeom>
          <a:noFill/>
        </p:spPr>
        <p:txBody>
          <a:bodyPr wrap="square" rtlCol="0">
            <a:spAutoFit/>
          </a:bodyPr>
          <a:lstStyle/>
          <a:p>
            <a:r>
              <a:rPr lang="en-US" sz="2400" dirty="0"/>
              <a:t>Kunzite</a:t>
            </a:r>
          </a:p>
          <a:p>
            <a:r>
              <a:rPr lang="en-US" sz="2400" dirty="0"/>
              <a:t>112.85 carats</a:t>
            </a:r>
          </a:p>
          <a:p>
            <a:r>
              <a:rPr lang="en-US" sz="2400" dirty="0"/>
              <a:t>250 facets</a:t>
            </a:r>
            <a:endParaRPr lang="ru-RU" sz="2400" dirty="0"/>
          </a:p>
        </p:txBody>
      </p:sp>
      <p:sp>
        <p:nvSpPr>
          <p:cNvPr id="8" name="TextBox 7">
            <a:extLst>
              <a:ext uri="{FF2B5EF4-FFF2-40B4-BE49-F238E27FC236}">
                <a16:creationId xmlns:a16="http://schemas.microsoft.com/office/drawing/2014/main" id="{6895AE8C-217A-4747-96FA-510CF2BC2D9D}"/>
              </a:ext>
            </a:extLst>
          </p:cNvPr>
          <p:cNvSpPr txBox="1"/>
          <p:nvPr/>
        </p:nvSpPr>
        <p:spPr>
          <a:xfrm>
            <a:off x="465291" y="3588550"/>
            <a:ext cx="4537147" cy="830997"/>
          </a:xfrm>
          <a:prstGeom prst="rect">
            <a:avLst/>
          </a:prstGeom>
          <a:noFill/>
        </p:spPr>
        <p:txBody>
          <a:bodyPr wrap="square" rtlCol="0">
            <a:spAutoFit/>
          </a:bodyPr>
          <a:lstStyle/>
          <a:p>
            <a:r>
              <a:rPr lang="en-US" sz="2400"/>
              <a:t>“FACES OF PERFECTION”</a:t>
            </a:r>
          </a:p>
          <a:p>
            <a:r>
              <a:rPr lang="en-US" sz="2400"/>
              <a:t>Photo:  Arjuna </a:t>
            </a:r>
            <a:r>
              <a:rPr lang="en-US" sz="2400" err="1"/>
              <a:t>Irsutti</a:t>
            </a:r>
            <a:endParaRPr lang="ru-RU" sz="2400"/>
          </a:p>
        </p:txBody>
      </p:sp>
      <p:pic>
        <p:nvPicPr>
          <p:cNvPr id="14" name="Рисунок 13">
            <a:extLst>
              <a:ext uri="{FF2B5EF4-FFF2-40B4-BE49-F238E27FC236}">
                <a16:creationId xmlns:a16="http://schemas.microsoft.com/office/drawing/2014/main" id="{16363EB0-89FD-6C47-AD79-A0E5D50E5EF7}"/>
              </a:ext>
            </a:extLst>
          </p:cNvPr>
          <p:cNvPicPr>
            <a:picLocks noChangeAspect="1"/>
          </p:cNvPicPr>
          <p:nvPr/>
        </p:nvPicPr>
        <p:blipFill>
          <a:blip r:embed="rId3"/>
          <a:stretch>
            <a:fillRect/>
          </a:stretch>
        </p:blipFill>
        <p:spPr>
          <a:xfrm>
            <a:off x="5925491" y="4122501"/>
            <a:ext cx="2679700" cy="1993900"/>
          </a:xfrm>
          <a:prstGeom prst="rect">
            <a:avLst/>
          </a:prstGeom>
        </p:spPr>
      </p:pic>
      <p:pic>
        <p:nvPicPr>
          <p:cNvPr id="18" name="Рисунок 17">
            <a:extLst>
              <a:ext uri="{FF2B5EF4-FFF2-40B4-BE49-F238E27FC236}">
                <a16:creationId xmlns:a16="http://schemas.microsoft.com/office/drawing/2014/main" id="{33C5626E-A4C1-4A45-9460-33174F39C121}"/>
              </a:ext>
            </a:extLst>
          </p:cNvPr>
          <p:cNvPicPr>
            <a:picLocks noChangeAspect="1"/>
          </p:cNvPicPr>
          <p:nvPr/>
        </p:nvPicPr>
        <p:blipFill>
          <a:blip r:embed="rId4"/>
          <a:stretch>
            <a:fillRect/>
          </a:stretch>
        </p:blipFill>
        <p:spPr>
          <a:xfrm>
            <a:off x="9095855" y="603143"/>
            <a:ext cx="2844800" cy="2806700"/>
          </a:xfrm>
          <a:prstGeom prst="rect">
            <a:avLst/>
          </a:prstGeom>
        </p:spPr>
      </p:pic>
      <p:pic>
        <p:nvPicPr>
          <p:cNvPr id="20" name="Рисунок 19">
            <a:extLst>
              <a:ext uri="{FF2B5EF4-FFF2-40B4-BE49-F238E27FC236}">
                <a16:creationId xmlns:a16="http://schemas.microsoft.com/office/drawing/2014/main" id="{0981C8FB-29CE-DE4C-B338-98807D540C61}"/>
              </a:ext>
            </a:extLst>
          </p:cNvPr>
          <p:cNvPicPr>
            <a:picLocks noChangeAspect="1"/>
          </p:cNvPicPr>
          <p:nvPr/>
        </p:nvPicPr>
        <p:blipFill>
          <a:blip r:embed="rId5"/>
          <a:stretch>
            <a:fillRect/>
          </a:stretch>
        </p:blipFill>
        <p:spPr>
          <a:xfrm>
            <a:off x="9095855" y="3564470"/>
            <a:ext cx="2844800" cy="2832100"/>
          </a:xfrm>
          <a:prstGeom prst="rect">
            <a:avLst/>
          </a:prstGeom>
        </p:spPr>
      </p:pic>
    </p:spTree>
    <p:extLst>
      <p:ext uri="{BB962C8B-B14F-4D97-AF65-F5344CB8AC3E}">
        <p14:creationId xmlns:p14="http://schemas.microsoft.com/office/powerpoint/2010/main" val="16435622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2636AFC-3131-A244-B732-7539BDC87E36}"/>
              </a:ext>
            </a:extLst>
          </p:cNvPr>
          <p:cNvSpPr>
            <a:spLocks noGrp="1"/>
          </p:cNvSpPr>
          <p:nvPr>
            <p:ph type="title"/>
          </p:nvPr>
        </p:nvSpPr>
        <p:spPr>
          <a:xfrm>
            <a:off x="465291" y="200195"/>
            <a:ext cx="4669337" cy="1388762"/>
          </a:xfrm>
          <a:noFill/>
        </p:spPr>
        <p:txBody>
          <a:bodyPr>
            <a:normAutofit/>
          </a:bodyPr>
          <a:lstStyle/>
          <a:p>
            <a:pPr>
              <a:lnSpc>
                <a:spcPct val="100000"/>
              </a:lnSpc>
              <a:spcBef>
                <a:spcPts val="600"/>
              </a:spcBef>
            </a:pPr>
            <a:r>
              <a:rPr lang="en-US" sz="2400" b="1"/>
              <a:t>World heritage</a:t>
            </a:r>
            <a:br>
              <a:rPr lang="en-US" sz="2400" b="1"/>
            </a:br>
            <a:r>
              <a:rPr lang="en-US" sz="2400" b="1"/>
              <a:t>3. TIBET</a:t>
            </a:r>
            <a:endParaRPr lang="ru-RU" sz="2400" b="1"/>
          </a:p>
        </p:txBody>
      </p:sp>
      <p:sp>
        <p:nvSpPr>
          <p:cNvPr id="7" name="TextBox 6">
            <a:extLst>
              <a:ext uri="{FF2B5EF4-FFF2-40B4-BE49-F238E27FC236}">
                <a16:creationId xmlns:a16="http://schemas.microsoft.com/office/drawing/2014/main" id="{5979DC46-6985-6C42-A9CF-85CA29E19620}"/>
              </a:ext>
            </a:extLst>
          </p:cNvPr>
          <p:cNvSpPr txBox="1"/>
          <p:nvPr/>
        </p:nvSpPr>
        <p:spPr>
          <a:xfrm>
            <a:off x="465290" y="4236824"/>
            <a:ext cx="4537147" cy="2308324"/>
          </a:xfrm>
          <a:prstGeom prst="rect">
            <a:avLst/>
          </a:prstGeom>
          <a:noFill/>
        </p:spPr>
        <p:txBody>
          <a:bodyPr wrap="square" rtlCol="0">
            <a:spAutoFit/>
          </a:bodyPr>
          <a:lstStyle/>
          <a:p>
            <a:r>
              <a:rPr lang="en-US" sz="2400"/>
              <a:t>«The Great Mandala is shining in the small gemstone.  A small man is realizing the great teachings. The tiny may contain the Grand, being the beginning, the end and the evolution itself…</a:t>
            </a:r>
            <a:r>
              <a:rPr lang="ru-RU" sz="2400"/>
              <a:t> » </a:t>
            </a:r>
          </a:p>
        </p:txBody>
      </p:sp>
      <p:sp>
        <p:nvSpPr>
          <p:cNvPr id="8" name="TextBox 7">
            <a:extLst>
              <a:ext uri="{FF2B5EF4-FFF2-40B4-BE49-F238E27FC236}">
                <a16:creationId xmlns:a16="http://schemas.microsoft.com/office/drawing/2014/main" id="{6895AE8C-217A-4747-96FA-510CF2BC2D9D}"/>
              </a:ext>
            </a:extLst>
          </p:cNvPr>
          <p:cNvSpPr txBox="1"/>
          <p:nvPr/>
        </p:nvSpPr>
        <p:spPr>
          <a:xfrm>
            <a:off x="465291" y="3588550"/>
            <a:ext cx="4537147" cy="461665"/>
          </a:xfrm>
          <a:prstGeom prst="rect">
            <a:avLst/>
          </a:prstGeom>
          <a:noFill/>
        </p:spPr>
        <p:txBody>
          <a:bodyPr wrap="square" rtlCol="0">
            <a:spAutoFit/>
          </a:bodyPr>
          <a:lstStyle/>
          <a:p>
            <a:r>
              <a:rPr lang="en-US" sz="2400"/>
              <a:t>“REFLECTION OF THE GREAT”</a:t>
            </a:r>
            <a:endParaRPr lang="ru-RU" sz="2400"/>
          </a:p>
        </p:txBody>
      </p:sp>
      <p:pic>
        <p:nvPicPr>
          <p:cNvPr id="6" name="Рисунок 5">
            <a:extLst>
              <a:ext uri="{FF2B5EF4-FFF2-40B4-BE49-F238E27FC236}">
                <a16:creationId xmlns:a16="http://schemas.microsoft.com/office/drawing/2014/main" id="{4FA29F18-7343-F04F-804E-561E56809894}"/>
              </a:ext>
            </a:extLst>
          </p:cNvPr>
          <p:cNvPicPr>
            <a:picLocks noChangeAspect="1"/>
          </p:cNvPicPr>
          <p:nvPr/>
        </p:nvPicPr>
        <p:blipFill>
          <a:blip r:embed="rId2"/>
          <a:stretch>
            <a:fillRect/>
          </a:stretch>
        </p:blipFill>
        <p:spPr>
          <a:xfrm>
            <a:off x="5369930" y="113174"/>
            <a:ext cx="6591300" cy="6654800"/>
          </a:xfrm>
          <a:prstGeom prst="rect">
            <a:avLst/>
          </a:prstGeom>
        </p:spPr>
      </p:pic>
    </p:spTree>
    <p:extLst>
      <p:ext uri="{BB962C8B-B14F-4D97-AF65-F5344CB8AC3E}">
        <p14:creationId xmlns:p14="http://schemas.microsoft.com/office/powerpoint/2010/main" val="21681542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Рисунок 9">
            <a:extLst>
              <a:ext uri="{FF2B5EF4-FFF2-40B4-BE49-F238E27FC236}">
                <a16:creationId xmlns:a16="http://schemas.microsoft.com/office/drawing/2014/main" id="{CB7FF0AC-63EB-9948-9F09-CDEE44E28B35}"/>
              </a:ext>
            </a:extLst>
          </p:cNvPr>
          <p:cNvPicPr>
            <a:picLocks noChangeAspect="1"/>
          </p:cNvPicPr>
          <p:nvPr/>
        </p:nvPicPr>
        <p:blipFill>
          <a:blip r:embed="rId2"/>
          <a:stretch>
            <a:fillRect/>
          </a:stretch>
        </p:blipFill>
        <p:spPr>
          <a:xfrm>
            <a:off x="5698375" y="279581"/>
            <a:ext cx="3263900" cy="6527800"/>
          </a:xfrm>
          <a:prstGeom prst="rect">
            <a:avLst/>
          </a:prstGeom>
        </p:spPr>
      </p:pic>
      <p:sp>
        <p:nvSpPr>
          <p:cNvPr id="2" name="Заголовок 1">
            <a:extLst>
              <a:ext uri="{FF2B5EF4-FFF2-40B4-BE49-F238E27FC236}">
                <a16:creationId xmlns:a16="http://schemas.microsoft.com/office/drawing/2014/main" id="{B2636AFC-3131-A244-B732-7539BDC87E36}"/>
              </a:ext>
            </a:extLst>
          </p:cNvPr>
          <p:cNvSpPr>
            <a:spLocks noGrp="1"/>
          </p:cNvSpPr>
          <p:nvPr>
            <p:ph type="title"/>
          </p:nvPr>
        </p:nvSpPr>
        <p:spPr>
          <a:xfrm>
            <a:off x="465291" y="200195"/>
            <a:ext cx="4669337" cy="1388762"/>
          </a:xfrm>
          <a:noFill/>
        </p:spPr>
        <p:txBody>
          <a:bodyPr>
            <a:normAutofit/>
          </a:bodyPr>
          <a:lstStyle/>
          <a:p>
            <a:pPr>
              <a:lnSpc>
                <a:spcPct val="100000"/>
              </a:lnSpc>
              <a:spcBef>
                <a:spcPts val="600"/>
              </a:spcBef>
            </a:pPr>
            <a:r>
              <a:rPr lang="en-US" sz="2400" b="1"/>
              <a:t>World heritage</a:t>
            </a:r>
            <a:br>
              <a:rPr lang="en-US" sz="2400" b="1"/>
            </a:br>
            <a:r>
              <a:rPr lang="en-US" sz="2400" b="1"/>
              <a:t>3. </a:t>
            </a:r>
            <a:r>
              <a:rPr lang="en-US" sz="2400"/>
              <a:t>TIBET</a:t>
            </a:r>
            <a:endParaRPr lang="ru-RU" sz="2400" b="1"/>
          </a:p>
        </p:txBody>
      </p:sp>
      <p:sp>
        <p:nvSpPr>
          <p:cNvPr id="7" name="TextBox 6">
            <a:extLst>
              <a:ext uri="{FF2B5EF4-FFF2-40B4-BE49-F238E27FC236}">
                <a16:creationId xmlns:a16="http://schemas.microsoft.com/office/drawing/2014/main" id="{5979DC46-6985-6C42-A9CF-85CA29E19620}"/>
              </a:ext>
            </a:extLst>
          </p:cNvPr>
          <p:cNvSpPr txBox="1"/>
          <p:nvPr/>
        </p:nvSpPr>
        <p:spPr>
          <a:xfrm>
            <a:off x="600201" y="4998937"/>
            <a:ext cx="2592703" cy="1200329"/>
          </a:xfrm>
          <a:prstGeom prst="rect">
            <a:avLst/>
          </a:prstGeom>
          <a:noFill/>
        </p:spPr>
        <p:txBody>
          <a:bodyPr wrap="square" rtlCol="0">
            <a:spAutoFit/>
          </a:bodyPr>
          <a:lstStyle/>
          <a:p>
            <a:r>
              <a:rPr lang="en-US" sz="2400" dirty="0"/>
              <a:t>Topaz</a:t>
            </a:r>
          </a:p>
          <a:p>
            <a:r>
              <a:rPr lang="en-US" sz="2400" dirty="0"/>
              <a:t>160.94 carats</a:t>
            </a:r>
          </a:p>
          <a:p>
            <a:r>
              <a:rPr lang="en-US" sz="2400" dirty="0"/>
              <a:t>722 facets</a:t>
            </a:r>
            <a:endParaRPr lang="ru-RU" sz="2400" dirty="0"/>
          </a:p>
        </p:txBody>
      </p:sp>
      <p:sp>
        <p:nvSpPr>
          <p:cNvPr id="8" name="TextBox 7">
            <a:extLst>
              <a:ext uri="{FF2B5EF4-FFF2-40B4-BE49-F238E27FC236}">
                <a16:creationId xmlns:a16="http://schemas.microsoft.com/office/drawing/2014/main" id="{6895AE8C-217A-4747-96FA-510CF2BC2D9D}"/>
              </a:ext>
            </a:extLst>
          </p:cNvPr>
          <p:cNvSpPr txBox="1"/>
          <p:nvPr/>
        </p:nvSpPr>
        <p:spPr>
          <a:xfrm>
            <a:off x="465291" y="3588550"/>
            <a:ext cx="4537147" cy="830997"/>
          </a:xfrm>
          <a:prstGeom prst="rect">
            <a:avLst/>
          </a:prstGeom>
          <a:noFill/>
        </p:spPr>
        <p:txBody>
          <a:bodyPr wrap="square" rtlCol="0">
            <a:spAutoFit/>
          </a:bodyPr>
          <a:lstStyle/>
          <a:p>
            <a:r>
              <a:rPr lang="en-US" sz="2400"/>
              <a:t>“REFLECTION OF THE GREAT”</a:t>
            </a:r>
          </a:p>
          <a:p>
            <a:r>
              <a:rPr lang="en-US" sz="2400"/>
              <a:t>Photo:  Arjuna </a:t>
            </a:r>
            <a:r>
              <a:rPr lang="en-US" sz="2400" err="1"/>
              <a:t>Irsutti</a:t>
            </a:r>
            <a:endParaRPr lang="ru-RU" sz="2400"/>
          </a:p>
        </p:txBody>
      </p:sp>
      <p:pic>
        <p:nvPicPr>
          <p:cNvPr id="14" name="Рисунок 13">
            <a:extLst>
              <a:ext uri="{FF2B5EF4-FFF2-40B4-BE49-F238E27FC236}">
                <a16:creationId xmlns:a16="http://schemas.microsoft.com/office/drawing/2014/main" id="{A6A99BE9-6B5F-434F-98B9-40BBC7F9E5C2}"/>
              </a:ext>
            </a:extLst>
          </p:cNvPr>
          <p:cNvPicPr>
            <a:picLocks noChangeAspect="1"/>
          </p:cNvPicPr>
          <p:nvPr/>
        </p:nvPicPr>
        <p:blipFill>
          <a:blip r:embed="rId3"/>
          <a:stretch>
            <a:fillRect/>
          </a:stretch>
        </p:blipFill>
        <p:spPr>
          <a:xfrm>
            <a:off x="6009525" y="4143547"/>
            <a:ext cx="2641600" cy="2247900"/>
          </a:xfrm>
          <a:prstGeom prst="rect">
            <a:avLst/>
          </a:prstGeom>
        </p:spPr>
      </p:pic>
      <p:pic>
        <p:nvPicPr>
          <p:cNvPr id="18" name="Рисунок 17">
            <a:extLst>
              <a:ext uri="{FF2B5EF4-FFF2-40B4-BE49-F238E27FC236}">
                <a16:creationId xmlns:a16="http://schemas.microsoft.com/office/drawing/2014/main" id="{EE88C6AE-F811-2848-952A-8087B1810523}"/>
              </a:ext>
            </a:extLst>
          </p:cNvPr>
          <p:cNvPicPr>
            <a:picLocks noChangeAspect="1"/>
          </p:cNvPicPr>
          <p:nvPr/>
        </p:nvPicPr>
        <p:blipFill>
          <a:blip r:embed="rId4"/>
          <a:stretch>
            <a:fillRect/>
          </a:stretch>
        </p:blipFill>
        <p:spPr>
          <a:xfrm>
            <a:off x="9094465" y="477603"/>
            <a:ext cx="2844800" cy="2844800"/>
          </a:xfrm>
          <a:prstGeom prst="rect">
            <a:avLst/>
          </a:prstGeom>
        </p:spPr>
      </p:pic>
      <p:pic>
        <p:nvPicPr>
          <p:cNvPr id="20" name="Рисунок 19">
            <a:extLst>
              <a:ext uri="{FF2B5EF4-FFF2-40B4-BE49-F238E27FC236}">
                <a16:creationId xmlns:a16="http://schemas.microsoft.com/office/drawing/2014/main" id="{BFC46C17-3888-D942-AA20-FDFFF9B9C86D}"/>
              </a:ext>
            </a:extLst>
          </p:cNvPr>
          <p:cNvPicPr>
            <a:picLocks noChangeAspect="1"/>
          </p:cNvPicPr>
          <p:nvPr/>
        </p:nvPicPr>
        <p:blipFill>
          <a:blip r:embed="rId5"/>
          <a:stretch>
            <a:fillRect/>
          </a:stretch>
        </p:blipFill>
        <p:spPr>
          <a:xfrm>
            <a:off x="9094465" y="3543481"/>
            <a:ext cx="2844800" cy="2832100"/>
          </a:xfrm>
          <a:prstGeom prst="rect">
            <a:avLst/>
          </a:prstGeom>
        </p:spPr>
      </p:pic>
    </p:spTree>
    <p:extLst>
      <p:ext uri="{BB962C8B-B14F-4D97-AF65-F5344CB8AC3E}">
        <p14:creationId xmlns:p14="http://schemas.microsoft.com/office/powerpoint/2010/main" val="21161785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2636AFC-3131-A244-B732-7539BDC87E36}"/>
              </a:ext>
            </a:extLst>
          </p:cNvPr>
          <p:cNvSpPr>
            <a:spLocks noGrp="1"/>
          </p:cNvSpPr>
          <p:nvPr>
            <p:ph type="title"/>
          </p:nvPr>
        </p:nvSpPr>
        <p:spPr>
          <a:xfrm>
            <a:off x="465291" y="200195"/>
            <a:ext cx="4669337" cy="1388762"/>
          </a:xfrm>
          <a:noFill/>
        </p:spPr>
        <p:txBody>
          <a:bodyPr>
            <a:normAutofit/>
          </a:bodyPr>
          <a:lstStyle/>
          <a:p>
            <a:pPr>
              <a:lnSpc>
                <a:spcPct val="100000"/>
              </a:lnSpc>
              <a:spcBef>
                <a:spcPts val="600"/>
              </a:spcBef>
            </a:pPr>
            <a:r>
              <a:rPr lang="en-US" sz="2400" b="1"/>
              <a:t>World heritage</a:t>
            </a:r>
            <a:br>
              <a:rPr lang="en-US" sz="2400" b="1"/>
            </a:br>
            <a:r>
              <a:rPr lang="en-US" sz="2400" b="1"/>
              <a:t>4. INDIA</a:t>
            </a:r>
            <a:endParaRPr lang="ru-RU" sz="2400" b="1"/>
          </a:p>
        </p:txBody>
      </p:sp>
      <p:sp>
        <p:nvSpPr>
          <p:cNvPr id="7" name="TextBox 6">
            <a:extLst>
              <a:ext uri="{FF2B5EF4-FFF2-40B4-BE49-F238E27FC236}">
                <a16:creationId xmlns:a16="http://schemas.microsoft.com/office/drawing/2014/main" id="{5979DC46-6985-6C42-A9CF-85CA29E19620}"/>
              </a:ext>
            </a:extLst>
          </p:cNvPr>
          <p:cNvSpPr txBox="1"/>
          <p:nvPr/>
        </p:nvSpPr>
        <p:spPr>
          <a:xfrm>
            <a:off x="465288" y="3592247"/>
            <a:ext cx="4537147" cy="3046988"/>
          </a:xfrm>
          <a:prstGeom prst="rect">
            <a:avLst/>
          </a:prstGeom>
          <a:noFill/>
        </p:spPr>
        <p:txBody>
          <a:bodyPr wrap="square" rtlCol="0">
            <a:spAutoFit/>
          </a:bodyPr>
          <a:lstStyle/>
          <a:p>
            <a:r>
              <a:rPr lang="en-US" sz="2400"/>
              <a:t>«Beauty is the goal and means; Ray of the Middle Way – Ray of Saving – is shining like a treasure in the Lotus flower between the ways of Destroying and Creation, similar to spirit of three-tongued flame, being the heart and the essence of our Universe…</a:t>
            </a:r>
            <a:r>
              <a:rPr lang="ru-RU" sz="2400"/>
              <a:t> » </a:t>
            </a:r>
          </a:p>
        </p:txBody>
      </p:sp>
      <p:sp>
        <p:nvSpPr>
          <p:cNvPr id="8" name="TextBox 7">
            <a:extLst>
              <a:ext uri="{FF2B5EF4-FFF2-40B4-BE49-F238E27FC236}">
                <a16:creationId xmlns:a16="http://schemas.microsoft.com/office/drawing/2014/main" id="{6895AE8C-217A-4747-96FA-510CF2BC2D9D}"/>
              </a:ext>
            </a:extLst>
          </p:cNvPr>
          <p:cNvSpPr txBox="1"/>
          <p:nvPr/>
        </p:nvSpPr>
        <p:spPr>
          <a:xfrm>
            <a:off x="465289" y="2967316"/>
            <a:ext cx="4537147" cy="461665"/>
          </a:xfrm>
          <a:prstGeom prst="rect">
            <a:avLst/>
          </a:prstGeom>
          <a:noFill/>
        </p:spPr>
        <p:txBody>
          <a:bodyPr wrap="square" rtlCol="0">
            <a:spAutoFit/>
          </a:bodyPr>
          <a:lstStyle/>
          <a:p>
            <a:r>
              <a:rPr lang="en-US" sz="2400"/>
              <a:t>“HEART AND ESSENCE”</a:t>
            </a:r>
            <a:endParaRPr lang="ru-RU" sz="2400"/>
          </a:p>
        </p:txBody>
      </p:sp>
      <p:pic>
        <p:nvPicPr>
          <p:cNvPr id="6" name="Рисунок 5">
            <a:extLst>
              <a:ext uri="{FF2B5EF4-FFF2-40B4-BE49-F238E27FC236}">
                <a16:creationId xmlns:a16="http://schemas.microsoft.com/office/drawing/2014/main" id="{1A0A7E50-50A3-EF4A-BF8A-2957F3016B07}"/>
              </a:ext>
            </a:extLst>
          </p:cNvPr>
          <p:cNvPicPr>
            <a:picLocks noChangeAspect="1"/>
          </p:cNvPicPr>
          <p:nvPr/>
        </p:nvPicPr>
        <p:blipFill>
          <a:blip r:embed="rId2"/>
          <a:stretch>
            <a:fillRect/>
          </a:stretch>
        </p:blipFill>
        <p:spPr>
          <a:xfrm>
            <a:off x="5374029" y="134842"/>
            <a:ext cx="6629400" cy="6375400"/>
          </a:xfrm>
          <a:prstGeom prst="rect">
            <a:avLst/>
          </a:prstGeom>
        </p:spPr>
      </p:pic>
    </p:spTree>
    <p:extLst>
      <p:ext uri="{BB962C8B-B14F-4D97-AF65-F5344CB8AC3E}">
        <p14:creationId xmlns:p14="http://schemas.microsoft.com/office/powerpoint/2010/main" val="31830328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Рисунок 9">
            <a:extLst>
              <a:ext uri="{FF2B5EF4-FFF2-40B4-BE49-F238E27FC236}">
                <a16:creationId xmlns:a16="http://schemas.microsoft.com/office/drawing/2014/main" id="{CADA0AE7-43FF-A74E-AEA8-94E98F4F34D0}"/>
              </a:ext>
            </a:extLst>
          </p:cNvPr>
          <p:cNvPicPr>
            <a:picLocks noChangeAspect="1"/>
          </p:cNvPicPr>
          <p:nvPr/>
        </p:nvPicPr>
        <p:blipFill>
          <a:blip r:embed="rId2"/>
          <a:stretch>
            <a:fillRect/>
          </a:stretch>
        </p:blipFill>
        <p:spPr>
          <a:xfrm>
            <a:off x="5716777" y="318564"/>
            <a:ext cx="3245498" cy="6539436"/>
          </a:xfrm>
          <a:prstGeom prst="rect">
            <a:avLst/>
          </a:prstGeom>
        </p:spPr>
      </p:pic>
      <p:sp>
        <p:nvSpPr>
          <p:cNvPr id="2" name="Заголовок 1">
            <a:extLst>
              <a:ext uri="{FF2B5EF4-FFF2-40B4-BE49-F238E27FC236}">
                <a16:creationId xmlns:a16="http://schemas.microsoft.com/office/drawing/2014/main" id="{B2636AFC-3131-A244-B732-7539BDC87E36}"/>
              </a:ext>
            </a:extLst>
          </p:cNvPr>
          <p:cNvSpPr>
            <a:spLocks noGrp="1"/>
          </p:cNvSpPr>
          <p:nvPr>
            <p:ph type="title"/>
          </p:nvPr>
        </p:nvSpPr>
        <p:spPr>
          <a:xfrm>
            <a:off x="465291" y="200195"/>
            <a:ext cx="4669337" cy="1388762"/>
          </a:xfrm>
          <a:noFill/>
        </p:spPr>
        <p:txBody>
          <a:bodyPr>
            <a:normAutofit/>
          </a:bodyPr>
          <a:lstStyle/>
          <a:p>
            <a:pPr>
              <a:lnSpc>
                <a:spcPct val="100000"/>
              </a:lnSpc>
              <a:spcBef>
                <a:spcPts val="600"/>
              </a:spcBef>
            </a:pPr>
            <a:r>
              <a:rPr lang="en-US" sz="2400" b="1"/>
              <a:t>World heritage</a:t>
            </a:r>
            <a:br>
              <a:rPr lang="en-US" sz="2400" b="1"/>
            </a:br>
            <a:r>
              <a:rPr lang="en-US" sz="2400" b="1"/>
              <a:t>4. </a:t>
            </a:r>
            <a:r>
              <a:rPr lang="en-US" sz="2400"/>
              <a:t>INDIA</a:t>
            </a:r>
            <a:endParaRPr lang="ru-RU" sz="2400" b="1"/>
          </a:p>
        </p:txBody>
      </p:sp>
      <p:sp>
        <p:nvSpPr>
          <p:cNvPr id="7" name="TextBox 6">
            <a:extLst>
              <a:ext uri="{FF2B5EF4-FFF2-40B4-BE49-F238E27FC236}">
                <a16:creationId xmlns:a16="http://schemas.microsoft.com/office/drawing/2014/main" id="{5979DC46-6985-6C42-A9CF-85CA29E19620}"/>
              </a:ext>
            </a:extLst>
          </p:cNvPr>
          <p:cNvSpPr txBox="1"/>
          <p:nvPr/>
        </p:nvSpPr>
        <p:spPr>
          <a:xfrm>
            <a:off x="600201" y="4998937"/>
            <a:ext cx="2592703" cy="1200329"/>
          </a:xfrm>
          <a:prstGeom prst="rect">
            <a:avLst/>
          </a:prstGeom>
          <a:noFill/>
        </p:spPr>
        <p:txBody>
          <a:bodyPr wrap="square" rtlCol="0">
            <a:spAutoFit/>
          </a:bodyPr>
          <a:lstStyle/>
          <a:p>
            <a:r>
              <a:rPr lang="en-US" sz="2400" dirty="0"/>
              <a:t>Scapolite</a:t>
            </a:r>
          </a:p>
          <a:p>
            <a:r>
              <a:rPr lang="en-US" sz="2400" dirty="0"/>
              <a:t>199.84 carats</a:t>
            </a:r>
          </a:p>
          <a:p>
            <a:r>
              <a:rPr lang="en-US" sz="2400" dirty="0"/>
              <a:t>205 facets</a:t>
            </a:r>
            <a:endParaRPr lang="ru-RU" sz="2400" dirty="0"/>
          </a:p>
        </p:txBody>
      </p:sp>
      <p:sp>
        <p:nvSpPr>
          <p:cNvPr id="8" name="TextBox 7">
            <a:extLst>
              <a:ext uri="{FF2B5EF4-FFF2-40B4-BE49-F238E27FC236}">
                <a16:creationId xmlns:a16="http://schemas.microsoft.com/office/drawing/2014/main" id="{6895AE8C-217A-4747-96FA-510CF2BC2D9D}"/>
              </a:ext>
            </a:extLst>
          </p:cNvPr>
          <p:cNvSpPr txBox="1"/>
          <p:nvPr/>
        </p:nvSpPr>
        <p:spPr>
          <a:xfrm>
            <a:off x="465291" y="3588550"/>
            <a:ext cx="4537147" cy="830997"/>
          </a:xfrm>
          <a:prstGeom prst="rect">
            <a:avLst/>
          </a:prstGeom>
          <a:noFill/>
        </p:spPr>
        <p:txBody>
          <a:bodyPr wrap="square" rtlCol="0">
            <a:spAutoFit/>
          </a:bodyPr>
          <a:lstStyle/>
          <a:p>
            <a:r>
              <a:rPr lang="en-US" sz="2400"/>
              <a:t>“HEART AND ESSENCE”</a:t>
            </a:r>
          </a:p>
          <a:p>
            <a:r>
              <a:rPr lang="en-US" sz="2400"/>
              <a:t>Photo:  Arjuna </a:t>
            </a:r>
            <a:r>
              <a:rPr lang="en-US" sz="2400" err="1"/>
              <a:t>Irsutti</a:t>
            </a:r>
            <a:endParaRPr lang="ru-RU" sz="2400"/>
          </a:p>
        </p:txBody>
      </p:sp>
      <p:pic>
        <p:nvPicPr>
          <p:cNvPr id="14" name="Рисунок 13">
            <a:extLst>
              <a:ext uri="{FF2B5EF4-FFF2-40B4-BE49-F238E27FC236}">
                <a16:creationId xmlns:a16="http://schemas.microsoft.com/office/drawing/2014/main" id="{A62C2882-3800-6B40-8632-16E0209F5FCD}"/>
              </a:ext>
            </a:extLst>
          </p:cNvPr>
          <p:cNvPicPr>
            <a:picLocks noChangeAspect="1"/>
          </p:cNvPicPr>
          <p:nvPr/>
        </p:nvPicPr>
        <p:blipFill>
          <a:blip r:embed="rId3"/>
          <a:stretch>
            <a:fillRect/>
          </a:stretch>
        </p:blipFill>
        <p:spPr>
          <a:xfrm>
            <a:off x="5917126" y="4210306"/>
            <a:ext cx="2844800" cy="1993900"/>
          </a:xfrm>
          <a:prstGeom prst="rect">
            <a:avLst/>
          </a:prstGeom>
        </p:spPr>
      </p:pic>
      <p:pic>
        <p:nvPicPr>
          <p:cNvPr id="18" name="Рисунок 17">
            <a:extLst>
              <a:ext uri="{FF2B5EF4-FFF2-40B4-BE49-F238E27FC236}">
                <a16:creationId xmlns:a16="http://schemas.microsoft.com/office/drawing/2014/main" id="{E2913CCC-5917-3B45-A95A-83E85089212D}"/>
              </a:ext>
            </a:extLst>
          </p:cNvPr>
          <p:cNvPicPr>
            <a:picLocks noChangeAspect="1"/>
          </p:cNvPicPr>
          <p:nvPr/>
        </p:nvPicPr>
        <p:blipFill>
          <a:blip r:embed="rId4"/>
          <a:stretch>
            <a:fillRect/>
          </a:stretch>
        </p:blipFill>
        <p:spPr>
          <a:xfrm>
            <a:off x="9094465" y="560674"/>
            <a:ext cx="2844800" cy="2768600"/>
          </a:xfrm>
          <a:prstGeom prst="rect">
            <a:avLst/>
          </a:prstGeom>
        </p:spPr>
      </p:pic>
      <p:pic>
        <p:nvPicPr>
          <p:cNvPr id="20" name="Рисунок 19">
            <a:extLst>
              <a:ext uri="{FF2B5EF4-FFF2-40B4-BE49-F238E27FC236}">
                <a16:creationId xmlns:a16="http://schemas.microsoft.com/office/drawing/2014/main" id="{A28D9E78-0713-0443-A736-F98EBA7A7290}"/>
              </a:ext>
            </a:extLst>
          </p:cNvPr>
          <p:cNvPicPr>
            <a:picLocks noChangeAspect="1"/>
          </p:cNvPicPr>
          <p:nvPr/>
        </p:nvPicPr>
        <p:blipFill>
          <a:blip r:embed="rId5"/>
          <a:stretch>
            <a:fillRect/>
          </a:stretch>
        </p:blipFill>
        <p:spPr>
          <a:xfrm>
            <a:off x="9094465" y="3540760"/>
            <a:ext cx="2844800" cy="2717800"/>
          </a:xfrm>
          <a:prstGeom prst="rect">
            <a:avLst/>
          </a:prstGeom>
        </p:spPr>
      </p:pic>
    </p:spTree>
    <p:extLst>
      <p:ext uri="{BB962C8B-B14F-4D97-AF65-F5344CB8AC3E}">
        <p14:creationId xmlns:p14="http://schemas.microsoft.com/office/powerpoint/2010/main" val="14679263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2636AFC-3131-A244-B732-7539BDC87E36}"/>
              </a:ext>
            </a:extLst>
          </p:cNvPr>
          <p:cNvSpPr>
            <a:spLocks noGrp="1"/>
          </p:cNvSpPr>
          <p:nvPr>
            <p:ph type="title"/>
          </p:nvPr>
        </p:nvSpPr>
        <p:spPr>
          <a:xfrm>
            <a:off x="465291" y="200195"/>
            <a:ext cx="4669337" cy="1388762"/>
          </a:xfrm>
          <a:noFill/>
        </p:spPr>
        <p:txBody>
          <a:bodyPr>
            <a:normAutofit/>
          </a:bodyPr>
          <a:lstStyle/>
          <a:p>
            <a:pPr>
              <a:lnSpc>
                <a:spcPct val="100000"/>
              </a:lnSpc>
              <a:spcBef>
                <a:spcPts val="600"/>
              </a:spcBef>
            </a:pPr>
            <a:r>
              <a:rPr lang="en-US" sz="2400" b="1"/>
              <a:t>World heritage</a:t>
            </a:r>
            <a:br>
              <a:rPr lang="en-US" sz="2400" b="1"/>
            </a:br>
            <a:r>
              <a:rPr lang="en-US" sz="2400" b="1"/>
              <a:t>5. FRANCE</a:t>
            </a:r>
            <a:endParaRPr lang="ru-RU" sz="2400" b="1"/>
          </a:p>
        </p:txBody>
      </p:sp>
      <p:sp>
        <p:nvSpPr>
          <p:cNvPr id="7" name="TextBox 6">
            <a:extLst>
              <a:ext uri="{FF2B5EF4-FFF2-40B4-BE49-F238E27FC236}">
                <a16:creationId xmlns:a16="http://schemas.microsoft.com/office/drawing/2014/main" id="{5979DC46-6985-6C42-A9CF-85CA29E19620}"/>
              </a:ext>
            </a:extLst>
          </p:cNvPr>
          <p:cNvSpPr txBox="1"/>
          <p:nvPr/>
        </p:nvSpPr>
        <p:spPr>
          <a:xfrm>
            <a:off x="465288" y="4296785"/>
            <a:ext cx="4537147" cy="1938992"/>
          </a:xfrm>
          <a:prstGeom prst="rect">
            <a:avLst/>
          </a:prstGeom>
          <a:noFill/>
        </p:spPr>
        <p:txBody>
          <a:bodyPr wrap="square" rtlCol="0">
            <a:spAutoFit/>
          </a:bodyPr>
          <a:lstStyle/>
          <a:p>
            <a:r>
              <a:rPr lang="en-US" sz="2400" dirty="0"/>
              <a:t>«History teaches us how fragile our heritage could be: what had been created and kept by centuries might be damaged or even destroyed in a matter of hours…</a:t>
            </a:r>
            <a:r>
              <a:rPr lang="ru-RU" sz="2400" dirty="0"/>
              <a:t>» </a:t>
            </a:r>
          </a:p>
        </p:txBody>
      </p:sp>
      <p:sp>
        <p:nvSpPr>
          <p:cNvPr id="8" name="TextBox 7">
            <a:extLst>
              <a:ext uri="{FF2B5EF4-FFF2-40B4-BE49-F238E27FC236}">
                <a16:creationId xmlns:a16="http://schemas.microsoft.com/office/drawing/2014/main" id="{6895AE8C-217A-4747-96FA-510CF2BC2D9D}"/>
              </a:ext>
            </a:extLst>
          </p:cNvPr>
          <p:cNvSpPr txBox="1"/>
          <p:nvPr/>
        </p:nvSpPr>
        <p:spPr>
          <a:xfrm>
            <a:off x="465288" y="3515193"/>
            <a:ext cx="4537147" cy="461665"/>
          </a:xfrm>
          <a:prstGeom prst="rect">
            <a:avLst/>
          </a:prstGeom>
          <a:noFill/>
        </p:spPr>
        <p:txBody>
          <a:bodyPr wrap="square" rtlCol="0">
            <a:spAutoFit/>
          </a:bodyPr>
          <a:lstStyle/>
          <a:p>
            <a:r>
              <a:rPr lang="en-US" sz="2400"/>
              <a:t>“FRAGILITY OF THE ETERNAL”</a:t>
            </a:r>
            <a:endParaRPr lang="ru-RU" sz="2400"/>
          </a:p>
        </p:txBody>
      </p:sp>
      <p:pic>
        <p:nvPicPr>
          <p:cNvPr id="6" name="Рисунок 5">
            <a:extLst>
              <a:ext uri="{FF2B5EF4-FFF2-40B4-BE49-F238E27FC236}">
                <a16:creationId xmlns:a16="http://schemas.microsoft.com/office/drawing/2014/main" id="{44C2556C-640A-3141-88B6-1026DA5E1E49}"/>
              </a:ext>
            </a:extLst>
          </p:cNvPr>
          <p:cNvPicPr>
            <a:picLocks noChangeAspect="1"/>
          </p:cNvPicPr>
          <p:nvPr/>
        </p:nvPicPr>
        <p:blipFill>
          <a:blip r:embed="rId2"/>
          <a:stretch>
            <a:fillRect/>
          </a:stretch>
        </p:blipFill>
        <p:spPr>
          <a:xfrm>
            <a:off x="5631003" y="0"/>
            <a:ext cx="6184900" cy="6858000"/>
          </a:xfrm>
          <a:prstGeom prst="rect">
            <a:avLst/>
          </a:prstGeom>
        </p:spPr>
      </p:pic>
    </p:spTree>
    <p:extLst>
      <p:ext uri="{BB962C8B-B14F-4D97-AF65-F5344CB8AC3E}">
        <p14:creationId xmlns:p14="http://schemas.microsoft.com/office/powerpoint/2010/main" val="31074171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Рисунок 9">
            <a:extLst>
              <a:ext uri="{FF2B5EF4-FFF2-40B4-BE49-F238E27FC236}">
                <a16:creationId xmlns:a16="http://schemas.microsoft.com/office/drawing/2014/main" id="{8C6A05EA-A6CC-3543-9BCE-E8A4B38DE69D}"/>
              </a:ext>
            </a:extLst>
          </p:cNvPr>
          <p:cNvPicPr>
            <a:picLocks noChangeAspect="1"/>
          </p:cNvPicPr>
          <p:nvPr/>
        </p:nvPicPr>
        <p:blipFill>
          <a:blip r:embed="rId2"/>
          <a:stretch>
            <a:fillRect/>
          </a:stretch>
        </p:blipFill>
        <p:spPr>
          <a:xfrm>
            <a:off x="5676089" y="398322"/>
            <a:ext cx="3187700" cy="6375400"/>
          </a:xfrm>
          <a:prstGeom prst="rect">
            <a:avLst/>
          </a:prstGeom>
        </p:spPr>
      </p:pic>
      <p:sp>
        <p:nvSpPr>
          <p:cNvPr id="2" name="Заголовок 1">
            <a:extLst>
              <a:ext uri="{FF2B5EF4-FFF2-40B4-BE49-F238E27FC236}">
                <a16:creationId xmlns:a16="http://schemas.microsoft.com/office/drawing/2014/main" id="{B2636AFC-3131-A244-B732-7539BDC87E36}"/>
              </a:ext>
            </a:extLst>
          </p:cNvPr>
          <p:cNvSpPr>
            <a:spLocks noGrp="1"/>
          </p:cNvSpPr>
          <p:nvPr>
            <p:ph type="title"/>
          </p:nvPr>
        </p:nvSpPr>
        <p:spPr>
          <a:xfrm>
            <a:off x="465291" y="200195"/>
            <a:ext cx="4669337" cy="1388762"/>
          </a:xfrm>
          <a:noFill/>
        </p:spPr>
        <p:txBody>
          <a:bodyPr>
            <a:normAutofit/>
          </a:bodyPr>
          <a:lstStyle/>
          <a:p>
            <a:pPr>
              <a:lnSpc>
                <a:spcPct val="100000"/>
              </a:lnSpc>
              <a:spcBef>
                <a:spcPts val="600"/>
              </a:spcBef>
            </a:pPr>
            <a:r>
              <a:rPr lang="en-US" sz="2400" b="1"/>
              <a:t>World heritage</a:t>
            </a:r>
            <a:br>
              <a:rPr lang="en-US" sz="2400" b="1"/>
            </a:br>
            <a:r>
              <a:rPr lang="en-US" sz="2400" b="1"/>
              <a:t>5. </a:t>
            </a:r>
            <a:r>
              <a:rPr lang="en-US" sz="2400"/>
              <a:t>FRANCE</a:t>
            </a:r>
            <a:endParaRPr lang="ru-RU" sz="2400" b="1"/>
          </a:p>
        </p:txBody>
      </p:sp>
      <p:sp>
        <p:nvSpPr>
          <p:cNvPr id="7" name="TextBox 6">
            <a:extLst>
              <a:ext uri="{FF2B5EF4-FFF2-40B4-BE49-F238E27FC236}">
                <a16:creationId xmlns:a16="http://schemas.microsoft.com/office/drawing/2014/main" id="{5979DC46-6985-6C42-A9CF-85CA29E19620}"/>
              </a:ext>
            </a:extLst>
          </p:cNvPr>
          <p:cNvSpPr txBox="1"/>
          <p:nvPr/>
        </p:nvSpPr>
        <p:spPr>
          <a:xfrm>
            <a:off x="600201" y="4998937"/>
            <a:ext cx="4001779" cy="1200329"/>
          </a:xfrm>
          <a:prstGeom prst="rect">
            <a:avLst/>
          </a:prstGeom>
          <a:noFill/>
        </p:spPr>
        <p:txBody>
          <a:bodyPr wrap="square" rtlCol="0">
            <a:spAutoFit/>
          </a:bodyPr>
          <a:lstStyle/>
          <a:p>
            <a:r>
              <a:rPr lang="en-US" sz="2400" dirty="0"/>
              <a:t>Cubic Zirconia (synthetic)</a:t>
            </a:r>
          </a:p>
          <a:p>
            <a:r>
              <a:rPr lang="en-US" sz="2400" dirty="0"/>
              <a:t>424.19 carats</a:t>
            </a:r>
          </a:p>
          <a:p>
            <a:r>
              <a:rPr lang="en-US" sz="2400" dirty="0"/>
              <a:t>860 facets</a:t>
            </a:r>
            <a:endParaRPr lang="ru-RU" sz="2400" dirty="0"/>
          </a:p>
        </p:txBody>
      </p:sp>
      <p:sp>
        <p:nvSpPr>
          <p:cNvPr id="8" name="TextBox 7">
            <a:extLst>
              <a:ext uri="{FF2B5EF4-FFF2-40B4-BE49-F238E27FC236}">
                <a16:creationId xmlns:a16="http://schemas.microsoft.com/office/drawing/2014/main" id="{6895AE8C-217A-4747-96FA-510CF2BC2D9D}"/>
              </a:ext>
            </a:extLst>
          </p:cNvPr>
          <p:cNvSpPr txBox="1"/>
          <p:nvPr/>
        </p:nvSpPr>
        <p:spPr>
          <a:xfrm>
            <a:off x="465291" y="3588550"/>
            <a:ext cx="4537147" cy="830997"/>
          </a:xfrm>
          <a:prstGeom prst="rect">
            <a:avLst/>
          </a:prstGeom>
          <a:noFill/>
        </p:spPr>
        <p:txBody>
          <a:bodyPr wrap="square" rtlCol="0">
            <a:spAutoFit/>
          </a:bodyPr>
          <a:lstStyle/>
          <a:p>
            <a:r>
              <a:rPr lang="en-US" sz="2400"/>
              <a:t>“FRAGILITY OF THE ETERNAL”</a:t>
            </a:r>
          </a:p>
          <a:p>
            <a:r>
              <a:rPr lang="en-US" sz="2400"/>
              <a:t>Photo:  Dmitry </a:t>
            </a:r>
            <a:r>
              <a:rPr lang="en-US" sz="2400" err="1"/>
              <a:t>Stolyarevich</a:t>
            </a:r>
            <a:endParaRPr lang="ru-RU" sz="2400"/>
          </a:p>
        </p:txBody>
      </p:sp>
      <p:pic>
        <p:nvPicPr>
          <p:cNvPr id="14" name="Рисунок 13">
            <a:extLst>
              <a:ext uri="{FF2B5EF4-FFF2-40B4-BE49-F238E27FC236}">
                <a16:creationId xmlns:a16="http://schemas.microsoft.com/office/drawing/2014/main" id="{3A58361D-D1B2-344F-B479-0FDE86A1B400}"/>
              </a:ext>
            </a:extLst>
          </p:cNvPr>
          <p:cNvPicPr>
            <a:picLocks noChangeAspect="1"/>
          </p:cNvPicPr>
          <p:nvPr/>
        </p:nvPicPr>
        <p:blipFill>
          <a:blip r:embed="rId3"/>
          <a:stretch>
            <a:fillRect/>
          </a:stretch>
        </p:blipFill>
        <p:spPr>
          <a:xfrm>
            <a:off x="5841189" y="4241010"/>
            <a:ext cx="2857500" cy="2006600"/>
          </a:xfrm>
          <a:prstGeom prst="rect">
            <a:avLst/>
          </a:prstGeom>
        </p:spPr>
      </p:pic>
      <p:pic>
        <p:nvPicPr>
          <p:cNvPr id="18" name="Рисунок 17">
            <a:extLst>
              <a:ext uri="{FF2B5EF4-FFF2-40B4-BE49-F238E27FC236}">
                <a16:creationId xmlns:a16="http://schemas.microsoft.com/office/drawing/2014/main" id="{FF538360-873D-BB42-BF8A-A7126F2F0C87}"/>
              </a:ext>
            </a:extLst>
          </p:cNvPr>
          <p:cNvPicPr>
            <a:picLocks noChangeAspect="1"/>
          </p:cNvPicPr>
          <p:nvPr/>
        </p:nvPicPr>
        <p:blipFill>
          <a:blip r:embed="rId4"/>
          <a:stretch>
            <a:fillRect/>
          </a:stretch>
        </p:blipFill>
        <p:spPr>
          <a:xfrm>
            <a:off x="9094463" y="571604"/>
            <a:ext cx="2844800" cy="2806700"/>
          </a:xfrm>
          <a:prstGeom prst="rect">
            <a:avLst/>
          </a:prstGeom>
        </p:spPr>
      </p:pic>
      <p:pic>
        <p:nvPicPr>
          <p:cNvPr id="20" name="Рисунок 19">
            <a:extLst>
              <a:ext uri="{FF2B5EF4-FFF2-40B4-BE49-F238E27FC236}">
                <a16:creationId xmlns:a16="http://schemas.microsoft.com/office/drawing/2014/main" id="{D17F375B-8D6F-4643-9337-95F598CC46B3}"/>
              </a:ext>
            </a:extLst>
          </p:cNvPr>
          <p:cNvPicPr>
            <a:picLocks noChangeAspect="1"/>
          </p:cNvPicPr>
          <p:nvPr/>
        </p:nvPicPr>
        <p:blipFill>
          <a:blip r:embed="rId5"/>
          <a:stretch>
            <a:fillRect/>
          </a:stretch>
        </p:blipFill>
        <p:spPr>
          <a:xfrm>
            <a:off x="9094463" y="3589237"/>
            <a:ext cx="2844800" cy="2819400"/>
          </a:xfrm>
          <a:prstGeom prst="rect">
            <a:avLst/>
          </a:prstGeom>
        </p:spPr>
      </p:pic>
    </p:spTree>
    <p:extLst>
      <p:ext uri="{BB962C8B-B14F-4D97-AF65-F5344CB8AC3E}">
        <p14:creationId xmlns:p14="http://schemas.microsoft.com/office/powerpoint/2010/main" val="25598132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2636AFC-3131-A244-B732-7539BDC87E36}"/>
              </a:ext>
            </a:extLst>
          </p:cNvPr>
          <p:cNvSpPr>
            <a:spLocks noGrp="1"/>
          </p:cNvSpPr>
          <p:nvPr>
            <p:ph type="title"/>
          </p:nvPr>
        </p:nvSpPr>
        <p:spPr>
          <a:xfrm>
            <a:off x="465291" y="200195"/>
            <a:ext cx="4669337" cy="1388762"/>
          </a:xfrm>
          <a:noFill/>
        </p:spPr>
        <p:txBody>
          <a:bodyPr>
            <a:normAutofit/>
          </a:bodyPr>
          <a:lstStyle/>
          <a:p>
            <a:pPr>
              <a:lnSpc>
                <a:spcPct val="100000"/>
              </a:lnSpc>
              <a:spcBef>
                <a:spcPts val="600"/>
              </a:spcBef>
            </a:pPr>
            <a:r>
              <a:rPr lang="en-US" sz="2400" b="1" dirty="0"/>
              <a:t>World heritage</a:t>
            </a:r>
            <a:br>
              <a:rPr lang="en-US" sz="2400" b="1" dirty="0"/>
            </a:br>
            <a:r>
              <a:rPr lang="en-US" sz="2400" b="1" dirty="0"/>
              <a:t>6. ITALY</a:t>
            </a:r>
            <a:endParaRPr lang="ru-RU" sz="2400" b="1" dirty="0"/>
          </a:p>
        </p:txBody>
      </p:sp>
      <p:sp>
        <p:nvSpPr>
          <p:cNvPr id="7" name="TextBox 6">
            <a:extLst>
              <a:ext uri="{FF2B5EF4-FFF2-40B4-BE49-F238E27FC236}">
                <a16:creationId xmlns:a16="http://schemas.microsoft.com/office/drawing/2014/main" id="{5979DC46-6985-6C42-A9CF-85CA29E19620}"/>
              </a:ext>
            </a:extLst>
          </p:cNvPr>
          <p:cNvSpPr txBox="1"/>
          <p:nvPr/>
        </p:nvSpPr>
        <p:spPr>
          <a:xfrm>
            <a:off x="465288" y="4296785"/>
            <a:ext cx="4669340" cy="1938992"/>
          </a:xfrm>
          <a:prstGeom prst="rect">
            <a:avLst/>
          </a:prstGeom>
          <a:noFill/>
        </p:spPr>
        <p:txBody>
          <a:bodyPr wrap="square" rtlCol="0">
            <a:spAutoFit/>
          </a:bodyPr>
          <a:lstStyle/>
          <a:p>
            <a:r>
              <a:rPr lang="en-US" sz="2400" dirty="0"/>
              <a:t>«When beauty of artistic images and precision of geometric drawings merge in the great Harmony, they reflect the multidimensional nature of Genius.</a:t>
            </a:r>
            <a:r>
              <a:rPr lang="ru-RU" sz="2400" dirty="0"/>
              <a:t>» </a:t>
            </a:r>
          </a:p>
        </p:txBody>
      </p:sp>
      <p:sp>
        <p:nvSpPr>
          <p:cNvPr id="8" name="TextBox 7">
            <a:extLst>
              <a:ext uri="{FF2B5EF4-FFF2-40B4-BE49-F238E27FC236}">
                <a16:creationId xmlns:a16="http://schemas.microsoft.com/office/drawing/2014/main" id="{6895AE8C-217A-4747-96FA-510CF2BC2D9D}"/>
              </a:ext>
            </a:extLst>
          </p:cNvPr>
          <p:cNvSpPr txBox="1"/>
          <p:nvPr/>
        </p:nvSpPr>
        <p:spPr>
          <a:xfrm>
            <a:off x="465288" y="3515193"/>
            <a:ext cx="4537147" cy="461665"/>
          </a:xfrm>
          <a:prstGeom prst="rect">
            <a:avLst/>
          </a:prstGeom>
          <a:noFill/>
        </p:spPr>
        <p:txBody>
          <a:bodyPr wrap="square" rtlCol="0">
            <a:spAutoFit/>
          </a:bodyPr>
          <a:lstStyle/>
          <a:p>
            <a:r>
              <a:rPr lang="en-US" sz="2400" dirty="0"/>
              <a:t>“VERSATILITY OF GENIUS”</a:t>
            </a:r>
            <a:endParaRPr lang="ru-RU" sz="2400" dirty="0"/>
          </a:p>
        </p:txBody>
      </p:sp>
      <p:pic>
        <p:nvPicPr>
          <p:cNvPr id="5" name="Рисунок 4">
            <a:extLst>
              <a:ext uri="{FF2B5EF4-FFF2-40B4-BE49-F238E27FC236}">
                <a16:creationId xmlns:a16="http://schemas.microsoft.com/office/drawing/2014/main" id="{CC07433E-7748-1B4B-A5E7-39AAE7ED8A85}"/>
              </a:ext>
            </a:extLst>
          </p:cNvPr>
          <p:cNvPicPr>
            <a:picLocks noChangeAspect="1"/>
          </p:cNvPicPr>
          <p:nvPr/>
        </p:nvPicPr>
        <p:blipFill>
          <a:blip r:embed="rId2"/>
          <a:stretch>
            <a:fillRect/>
          </a:stretch>
        </p:blipFill>
        <p:spPr>
          <a:xfrm>
            <a:off x="5757636" y="139700"/>
            <a:ext cx="6134100" cy="6718300"/>
          </a:xfrm>
          <a:prstGeom prst="rect">
            <a:avLst/>
          </a:prstGeom>
        </p:spPr>
      </p:pic>
    </p:spTree>
    <p:extLst>
      <p:ext uri="{BB962C8B-B14F-4D97-AF65-F5344CB8AC3E}">
        <p14:creationId xmlns:p14="http://schemas.microsoft.com/office/powerpoint/2010/main" val="15991730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2636AFC-3131-A244-B732-7539BDC87E36}"/>
              </a:ext>
            </a:extLst>
          </p:cNvPr>
          <p:cNvSpPr>
            <a:spLocks noGrp="1"/>
          </p:cNvSpPr>
          <p:nvPr>
            <p:ph type="title"/>
          </p:nvPr>
        </p:nvSpPr>
        <p:spPr>
          <a:xfrm>
            <a:off x="465291" y="200195"/>
            <a:ext cx="4669337" cy="1388762"/>
          </a:xfrm>
          <a:noFill/>
        </p:spPr>
        <p:txBody>
          <a:bodyPr>
            <a:normAutofit/>
          </a:bodyPr>
          <a:lstStyle/>
          <a:p>
            <a:pPr>
              <a:lnSpc>
                <a:spcPct val="100000"/>
              </a:lnSpc>
              <a:spcBef>
                <a:spcPts val="600"/>
              </a:spcBef>
            </a:pPr>
            <a:r>
              <a:rPr lang="en-US" sz="2400" b="1" dirty="0"/>
              <a:t>World heritage</a:t>
            </a:r>
            <a:br>
              <a:rPr lang="en-US" sz="2400" b="1" dirty="0"/>
            </a:br>
            <a:r>
              <a:rPr lang="en-US" sz="2400" b="1" dirty="0"/>
              <a:t>6. ITALY</a:t>
            </a:r>
            <a:endParaRPr lang="ru-RU" sz="2400" b="1" dirty="0"/>
          </a:p>
        </p:txBody>
      </p:sp>
      <p:sp>
        <p:nvSpPr>
          <p:cNvPr id="7" name="TextBox 6">
            <a:extLst>
              <a:ext uri="{FF2B5EF4-FFF2-40B4-BE49-F238E27FC236}">
                <a16:creationId xmlns:a16="http://schemas.microsoft.com/office/drawing/2014/main" id="{5979DC46-6985-6C42-A9CF-85CA29E19620}"/>
              </a:ext>
            </a:extLst>
          </p:cNvPr>
          <p:cNvSpPr txBox="1"/>
          <p:nvPr/>
        </p:nvSpPr>
        <p:spPr>
          <a:xfrm>
            <a:off x="465288" y="4296785"/>
            <a:ext cx="4669340" cy="1938992"/>
          </a:xfrm>
          <a:prstGeom prst="rect">
            <a:avLst/>
          </a:prstGeom>
          <a:noFill/>
        </p:spPr>
        <p:txBody>
          <a:bodyPr wrap="square" rtlCol="0">
            <a:spAutoFit/>
          </a:bodyPr>
          <a:lstStyle/>
          <a:p>
            <a:r>
              <a:rPr lang="en-US" sz="2400" dirty="0"/>
              <a:t>«When beauty of artistic images and precision of geometric drawings merge in the great Harmony, they reflect the multidimensional nature of Genius.</a:t>
            </a:r>
            <a:r>
              <a:rPr lang="ru-RU" sz="2400" dirty="0"/>
              <a:t>» </a:t>
            </a:r>
          </a:p>
        </p:txBody>
      </p:sp>
      <p:sp>
        <p:nvSpPr>
          <p:cNvPr id="8" name="TextBox 7">
            <a:extLst>
              <a:ext uri="{FF2B5EF4-FFF2-40B4-BE49-F238E27FC236}">
                <a16:creationId xmlns:a16="http://schemas.microsoft.com/office/drawing/2014/main" id="{6895AE8C-217A-4747-96FA-510CF2BC2D9D}"/>
              </a:ext>
            </a:extLst>
          </p:cNvPr>
          <p:cNvSpPr txBox="1"/>
          <p:nvPr/>
        </p:nvSpPr>
        <p:spPr>
          <a:xfrm>
            <a:off x="465288" y="3515193"/>
            <a:ext cx="4537147" cy="461665"/>
          </a:xfrm>
          <a:prstGeom prst="rect">
            <a:avLst/>
          </a:prstGeom>
          <a:noFill/>
        </p:spPr>
        <p:txBody>
          <a:bodyPr wrap="square" rtlCol="0">
            <a:spAutoFit/>
          </a:bodyPr>
          <a:lstStyle/>
          <a:p>
            <a:r>
              <a:rPr lang="en-US" sz="2400" dirty="0"/>
              <a:t>“VERSATILITY OF GENIUS”</a:t>
            </a:r>
            <a:endParaRPr lang="ru-RU" sz="2400" dirty="0"/>
          </a:p>
        </p:txBody>
      </p:sp>
      <p:pic>
        <p:nvPicPr>
          <p:cNvPr id="10" name="Рисунок 9">
            <a:extLst>
              <a:ext uri="{FF2B5EF4-FFF2-40B4-BE49-F238E27FC236}">
                <a16:creationId xmlns:a16="http://schemas.microsoft.com/office/drawing/2014/main" id="{477B2C5E-0FF8-7345-A89A-8FB25AA7D757}"/>
              </a:ext>
            </a:extLst>
          </p:cNvPr>
          <p:cNvPicPr>
            <a:picLocks noChangeAspect="1"/>
          </p:cNvPicPr>
          <p:nvPr/>
        </p:nvPicPr>
        <p:blipFill>
          <a:blip r:embed="rId2"/>
          <a:stretch>
            <a:fillRect/>
          </a:stretch>
        </p:blipFill>
        <p:spPr>
          <a:xfrm>
            <a:off x="5703207" y="316307"/>
            <a:ext cx="2933700" cy="5803900"/>
          </a:xfrm>
          <a:prstGeom prst="rect">
            <a:avLst/>
          </a:prstGeom>
        </p:spPr>
      </p:pic>
      <p:pic>
        <p:nvPicPr>
          <p:cNvPr id="12" name="Рисунок 11">
            <a:extLst>
              <a:ext uri="{FF2B5EF4-FFF2-40B4-BE49-F238E27FC236}">
                <a16:creationId xmlns:a16="http://schemas.microsoft.com/office/drawing/2014/main" id="{EEF6D36F-6A62-994D-ACCE-09844AB5B573}"/>
              </a:ext>
            </a:extLst>
          </p:cNvPr>
          <p:cNvPicPr>
            <a:picLocks noChangeAspect="1"/>
          </p:cNvPicPr>
          <p:nvPr/>
        </p:nvPicPr>
        <p:blipFill>
          <a:blip r:embed="rId3"/>
          <a:stretch>
            <a:fillRect/>
          </a:stretch>
        </p:blipFill>
        <p:spPr>
          <a:xfrm>
            <a:off x="8916308" y="316309"/>
            <a:ext cx="3009900" cy="2870200"/>
          </a:xfrm>
          <a:prstGeom prst="rect">
            <a:avLst/>
          </a:prstGeom>
        </p:spPr>
      </p:pic>
      <p:pic>
        <p:nvPicPr>
          <p:cNvPr id="14" name="Рисунок 13">
            <a:extLst>
              <a:ext uri="{FF2B5EF4-FFF2-40B4-BE49-F238E27FC236}">
                <a16:creationId xmlns:a16="http://schemas.microsoft.com/office/drawing/2014/main" id="{5B5ED3CD-035B-BC4E-97BA-4BC2A857B7AA}"/>
              </a:ext>
            </a:extLst>
          </p:cNvPr>
          <p:cNvPicPr>
            <a:picLocks noChangeAspect="1"/>
          </p:cNvPicPr>
          <p:nvPr/>
        </p:nvPicPr>
        <p:blipFill>
          <a:blip r:embed="rId4"/>
          <a:stretch>
            <a:fillRect/>
          </a:stretch>
        </p:blipFill>
        <p:spPr>
          <a:xfrm>
            <a:off x="5703207" y="3746025"/>
            <a:ext cx="2959100" cy="2120900"/>
          </a:xfrm>
          <a:prstGeom prst="rect">
            <a:avLst/>
          </a:prstGeom>
        </p:spPr>
      </p:pic>
      <p:pic>
        <p:nvPicPr>
          <p:cNvPr id="16" name="Рисунок 15">
            <a:extLst>
              <a:ext uri="{FF2B5EF4-FFF2-40B4-BE49-F238E27FC236}">
                <a16:creationId xmlns:a16="http://schemas.microsoft.com/office/drawing/2014/main" id="{A9922B14-1230-8342-A849-B344B2B509C9}"/>
              </a:ext>
            </a:extLst>
          </p:cNvPr>
          <p:cNvPicPr>
            <a:picLocks noChangeAspect="1"/>
          </p:cNvPicPr>
          <p:nvPr/>
        </p:nvPicPr>
        <p:blipFill>
          <a:blip r:embed="rId5"/>
          <a:stretch>
            <a:fillRect/>
          </a:stretch>
        </p:blipFill>
        <p:spPr>
          <a:xfrm>
            <a:off x="8941708" y="3339625"/>
            <a:ext cx="2959100" cy="2933700"/>
          </a:xfrm>
          <a:prstGeom prst="rect">
            <a:avLst/>
          </a:prstGeom>
        </p:spPr>
      </p:pic>
    </p:spTree>
    <p:extLst>
      <p:ext uri="{BB962C8B-B14F-4D97-AF65-F5344CB8AC3E}">
        <p14:creationId xmlns:p14="http://schemas.microsoft.com/office/powerpoint/2010/main" val="37077758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2DD1ED8-7599-634F-BACE-5F711A295229}"/>
              </a:ext>
            </a:extLst>
          </p:cNvPr>
          <p:cNvSpPr>
            <a:spLocks noGrp="1"/>
          </p:cNvSpPr>
          <p:nvPr>
            <p:ph type="ctrTitle"/>
          </p:nvPr>
        </p:nvSpPr>
        <p:spPr>
          <a:xfrm>
            <a:off x="1600200" y="2096458"/>
            <a:ext cx="8991600" cy="1645920"/>
          </a:xfrm>
        </p:spPr>
        <p:txBody>
          <a:bodyPr/>
          <a:lstStyle/>
          <a:p>
            <a:r>
              <a:rPr lang="en-US" b="1" dirty="0">
                <a:solidFill>
                  <a:schemeClr val="accent2"/>
                </a:solidFill>
              </a:rPr>
              <a:t>Thanks for your attention!</a:t>
            </a:r>
            <a:endParaRPr lang="ru-RU" b="1" dirty="0">
              <a:solidFill>
                <a:schemeClr val="accent2"/>
              </a:solidFill>
            </a:endParaRPr>
          </a:p>
        </p:txBody>
      </p:sp>
      <p:sp>
        <p:nvSpPr>
          <p:cNvPr id="3" name="Подзаголовок 2">
            <a:extLst>
              <a:ext uri="{FF2B5EF4-FFF2-40B4-BE49-F238E27FC236}">
                <a16:creationId xmlns:a16="http://schemas.microsoft.com/office/drawing/2014/main" id="{4FDEC9AB-5881-8C4B-A607-EFB112F604E1}"/>
              </a:ext>
            </a:extLst>
          </p:cNvPr>
          <p:cNvSpPr>
            <a:spLocks noGrp="1"/>
          </p:cNvSpPr>
          <p:nvPr>
            <p:ph type="subTitle" idx="1"/>
          </p:nvPr>
        </p:nvSpPr>
        <p:spPr>
          <a:xfrm>
            <a:off x="3501184" y="4640927"/>
            <a:ext cx="5189632" cy="1239894"/>
          </a:xfrm>
        </p:spPr>
        <p:txBody>
          <a:bodyPr>
            <a:normAutofit/>
          </a:bodyPr>
          <a:lstStyle/>
          <a:p>
            <a:r>
              <a:rPr lang="en-US" sz="2400" b="1" dirty="0"/>
              <a:t>E-mail:   vtuzlukov@hotmail.com</a:t>
            </a:r>
          </a:p>
          <a:p>
            <a:r>
              <a:rPr lang="en-US" sz="2400" b="1" dirty="0"/>
              <a:t>Whatsapp:  +7 926 732 0799</a:t>
            </a:r>
            <a:endParaRPr lang="ru-RU" sz="2400" b="1" dirty="0"/>
          </a:p>
        </p:txBody>
      </p:sp>
    </p:spTree>
    <p:extLst>
      <p:ext uri="{BB962C8B-B14F-4D97-AF65-F5344CB8AC3E}">
        <p14:creationId xmlns:p14="http://schemas.microsoft.com/office/powerpoint/2010/main" val="2937854309"/>
      </p:ext>
    </p:extLst>
  </p:cSld>
  <p:clrMapOvr>
    <a:masterClrMapping/>
  </p:clrMapOvr>
</p:sld>
</file>

<file path=ppt/theme/theme1.xml><?xml version="1.0" encoding="utf-8"?>
<a:theme xmlns:a="http://schemas.openxmlformats.org/drawingml/2006/main" name="Посылка">
  <a:themeElements>
    <a:clrScheme name="Посылка">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Посылка">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Посылка">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docProps/app.xml><?xml version="1.0" encoding="utf-8"?>
<Properties xmlns="http://schemas.openxmlformats.org/officeDocument/2006/extended-properties" xmlns:vt="http://schemas.openxmlformats.org/officeDocument/2006/docPropsVTypes">
  <Template>{E63B8219-85F5-8C4E-AC9E-25A8667741E1}tf10001120</Template>
  <TotalTime>3844</TotalTime>
  <Words>651</Words>
  <Application>Microsoft Macintosh PowerPoint</Application>
  <PresentationFormat>Широкоэкранный</PresentationFormat>
  <Paragraphs>84</Paragraphs>
  <Slides>28</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28</vt:i4>
      </vt:variant>
    </vt:vector>
  </HeadingPairs>
  <TitlesOfParts>
    <vt:vector size="33" baseType="lpstr">
      <vt:lpstr>Arial</vt:lpstr>
      <vt:lpstr>Corbel</vt:lpstr>
      <vt:lpstr>Gill Sans MT</vt:lpstr>
      <vt:lpstr>Mangal</vt:lpstr>
      <vt:lpstr>Посылка</vt:lpstr>
      <vt:lpstr>Precision cut:  what and how</vt:lpstr>
      <vt:lpstr>Precision cut ?</vt:lpstr>
      <vt:lpstr>Precision cut !</vt:lpstr>
      <vt:lpstr>Pattern points</vt:lpstr>
      <vt:lpstr>Example</vt:lpstr>
      <vt:lpstr>How perfect polish can improve the gem color</vt:lpstr>
      <vt:lpstr>Commercial polish</vt:lpstr>
      <vt:lpstr>Difference in color (example 2)</vt:lpstr>
      <vt:lpstr>Example of  Artistic cut</vt:lpstr>
      <vt:lpstr>New project. World heritage</vt:lpstr>
      <vt:lpstr>World heritage Introduction</vt:lpstr>
      <vt:lpstr>World heritage Introduction</vt:lpstr>
      <vt:lpstr>World heritage Introduction</vt:lpstr>
      <vt:lpstr>World heritage Introduction</vt:lpstr>
      <vt:lpstr>World heritage Introduction</vt:lpstr>
      <vt:lpstr>World heritage 1. China</vt:lpstr>
      <vt:lpstr>World heritage 1. China</vt:lpstr>
      <vt:lpstr>World heritage 2. japan</vt:lpstr>
      <vt:lpstr>World heritage 2. JAPAN</vt:lpstr>
      <vt:lpstr>World heritage 3. TIBET</vt:lpstr>
      <vt:lpstr>World heritage 3. TIBET</vt:lpstr>
      <vt:lpstr>World heritage 4. INDIA</vt:lpstr>
      <vt:lpstr>World heritage 4. INDIA</vt:lpstr>
      <vt:lpstr>World heritage 5. FRANCE</vt:lpstr>
      <vt:lpstr>World heritage 5. FRANCE</vt:lpstr>
      <vt:lpstr>World heritage 6. ITALY</vt:lpstr>
      <vt:lpstr>World heritage 6. ITALY</vt:lpstr>
      <vt:lpstr>Thanks for your attention!</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WORLD HERITAGE</dc:title>
  <dc:creator>Victor Tuzlukov</dc:creator>
  <cp:lastModifiedBy>Victor Tuzlukov</cp:lastModifiedBy>
  <cp:revision>40</cp:revision>
  <dcterms:created xsi:type="dcterms:W3CDTF">2019-10-20T18:42:04Z</dcterms:created>
  <dcterms:modified xsi:type="dcterms:W3CDTF">2020-02-15T18:36:45Z</dcterms:modified>
</cp:coreProperties>
</file>