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22"/>
  </p:notesMasterIdLst>
  <p:sldIdLst>
    <p:sldId id="352" r:id="rId2"/>
    <p:sldId id="361" r:id="rId3"/>
    <p:sldId id="363" r:id="rId4"/>
    <p:sldId id="362" r:id="rId5"/>
    <p:sldId id="367" r:id="rId6"/>
    <p:sldId id="358" r:id="rId7"/>
    <p:sldId id="366" r:id="rId8"/>
    <p:sldId id="371" r:id="rId9"/>
    <p:sldId id="372" r:id="rId10"/>
    <p:sldId id="360" r:id="rId11"/>
    <p:sldId id="355" r:id="rId12"/>
    <p:sldId id="357" r:id="rId13"/>
    <p:sldId id="364" r:id="rId14"/>
    <p:sldId id="368" r:id="rId15"/>
    <p:sldId id="370" r:id="rId16"/>
    <p:sldId id="369" r:id="rId17"/>
    <p:sldId id="365" r:id="rId18"/>
    <p:sldId id="374" r:id="rId19"/>
    <p:sldId id="359" r:id="rId20"/>
    <p:sldId id="356" r:id="rId21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ww.intercambiosvirtuales.org" initials="w" lastIdx="1" clrIdx="0">
    <p:extLst>
      <p:ext uri="{19B8F6BF-5375-455C-9EA6-DF929625EA0E}">
        <p15:presenceInfo xmlns:p15="http://schemas.microsoft.com/office/powerpoint/2012/main" userId="www.intercambiosvirtuales.or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262" autoAdjust="0"/>
    <p:restoredTop sz="94660"/>
  </p:normalViewPr>
  <p:slideViewPr>
    <p:cSldViewPr>
      <p:cViewPr varScale="1">
        <p:scale>
          <a:sx n="116" d="100"/>
          <a:sy n="116" d="100"/>
        </p:scale>
        <p:origin x="194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5-03-30T13:17:16.264" idx="1">
    <p:pos x="10" y="10"/>
    <p:text/>
    <p:extLst>
      <p:ext uri="{C676402C-5697-4E1C-873F-D02D1690AC5C}">
        <p15:threadingInfo xmlns:p15="http://schemas.microsoft.com/office/powerpoint/2012/main" timeZoneBias="-12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F8B5C4-E5F6-4DE9-A87C-9E4538A036C1}" type="datetimeFigureOut">
              <a:rPr lang="es-ES" smtClean="0"/>
              <a:pPr/>
              <a:t>30/03/2015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8C8A48-9F6F-400F-943B-A23C463442D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447379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Triángulo isósceles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BC6789A4-6280-45F8-B644-6697858937E4}" type="datetimeFigureOut">
              <a:rPr lang="es-ES" smtClean="0"/>
              <a:pPr/>
              <a:t>30/03/2015</a:t>
            </a:fld>
            <a:endParaRPr lang="es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s-E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486F731E-63D6-4AC4-81A0-D4540D39196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57806"/>
          </a:xfrm>
        </p:spPr>
        <p:txBody>
          <a:bodyPr/>
          <a:lstStyle/>
          <a:p>
            <a:r>
              <a:rPr kumimoji="0" lang="es-ES" dirty="0" smtClean="0"/>
              <a:t>Haga clic para modificar el estilo de título del patrón</a:t>
            </a:r>
            <a:endParaRPr kumimoji="0"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5720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dirty="0" smtClean="0"/>
              <a:t>Haga clic para modificar el estilo de texto del patrón</a:t>
            </a:r>
          </a:p>
          <a:p>
            <a:pPr lvl="1" eaLnBrk="1" latinLnBrk="0" hangingPunct="1"/>
            <a:r>
              <a:rPr lang="es-ES" dirty="0" smtClean="0"/>
              <a:t>Segundo nivel</a:t>
            </a:r>
          </a:p>
          <a:p>
            <a:pPr lvl="2" eaLnBrk="1" latinLnBrk="0" hangingPunct="1"/>
            <a:r>
              <a:rPr lang="es-ES" dirty="0" smtClean="0"/>
              <a:t>Tercer nivel</a:t>
            </a:r>
          </a:p>
          <a:p>
            <a:pPr lvl="3" eaLnBrk="1" latinLnBrk="0" hangingPunct="1"/>
            <a:r>
              <a:rPr lang="es-ES" dirty="0" smtClean="0"/>
              <a:t>Cuarto nivel</a:t>
            </a:r>
          </a:p>
          <a:p>
            <a:pPr lvl="4" eaLnBrk="1" latinLnBrk="0" hangingPunct="1"/>
            <a:r>
              <a:rPr lang="es-ES" dirty="0" smtClean="0"/>
              <a:t>Quinto nivel</a:t>
            </a:r>
            <a:endParaRPr kumimoji="0" lang="en-U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BC6789A4-6280-45F8-B644-6697858937E4}" type="datetimeFigureOut">
              <a:rPr lang="es-ES" smtClean="0"/>
              <a:pPr/>
              <a:t>30/03/2015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F731E-63D6-4AC4-81A0-D4540D39196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riángulo rectángulo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Triángulo isósceles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BC6789A4-6280-45F8-B644-6697858937E4}" type="datetimeFigureOut">
              <a:rPr lang="es-ES" smtClean="0"/>
              <a:pPr/>
              <a:t>30/03/2015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486F731E-63D6-4AC4-81A0-D4540D39196D}" type="slidenum">
              <a:rPr lang="es-ES" smtClean="0"/>
              <a:pPr/>
              <a:t>‹Nº›</a:t>
            </a:fld>
            <a:endParaRPr lang="es-ES"/>
          </a:p>
        </p:txBody>
      </p:sp>
      <p:cxnSp>
        <p:nvCxnSpPr>
          <p:cNvPr id="11" name="10 Conector recto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BC6789A4-6280-45F8-B644-6697858937E4}" type="datetimeFigureOut">
              <a:rPr lang="es-ES" smtClean="0"/>
              <a:pPr/>
              <a:t>30/03/2015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486F731E-63D6-4AC4-81A0-D4540D39196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BC6789A4-6280-45F8-B644-6697858937E4}" type="datetimeFigureOut">
              <a:rPr lang="es-ES" smtClean="0"/>
              <a:pPr/>
              <a:t>30/03/2015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486F731E-63D6-4AC4-81A0-D4540D39196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789A4-6280-45F8-B644-6697858937E4}" type="datetimeFigureOut">
              <a:rPr lang="es-ES" smtClean="0"/>
              <a:pPr/>
              <a:t>30/03/2015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F731E-63D6-4AC4-81A0-D4540D39196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BC6789A4-6280-45F8-B644-6697858937E4}" type="datetimeFigureOut">
              <a:rPr lang="es-ES" smtClean="0"/>
              <a:pPr/>
              <a:t>30/03/2015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486F731E-63D6-4AC4-81A0-D4540D39196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BC6789A4-6280-45F8-B644-6697858937E4}" type="datetimeFigureOut">
              <a:rPr lang="es-ES" smtClean="0"/>
              <a:pPr/>
              <a:t>30/03/2015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486F731E-63D6-4AC4-81A0-D4540D39196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BC6789A4-6280-45F8-B644-6697858937E4}" type="datetimeFigureOut">
              <a:rPr lang="es-ES" smtClean="0"/>
              <a:pPr/>
              <a:t>30/03/2015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486F731E-63D6-4AC4-81A0-D4540D39196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789A4-6280-45F8-B644-6697858937E4}" type="datetimeFigureOut">
              <a:rPr lang="es-ES" smtClean="0"/>
              <a:pPr/>
              <a:t>30/03/2015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F731E-63D6-4AC4-81A0-D4540D39196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789A4-6280-45F8-B644-6697858937E4}" type="datetimeFigureOut">
              <a:rPr lang="es-ES" smtClean="0"/>
              <a:pPr/>
              <a:t>30/03/2015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F731E-63D6-4AC4-81A0-D4540D39196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Triángulo rectángulo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7 Conector recto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BC6789A4-6280-45F8-B644-6697858937E4}" type="datetimeFigureOut">
              <a:rPr lang="es-ES" smtClean="0"/>
              <a:pPr/>
              <a:t>30/03/2015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s-E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486F731E-63D6-4AC4-81A0-D4540D39196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 txBox="1">
            <a:spLocks/>
          </p:cNvSpPr>
          <p:nvPr/>
        </p:nvSpPr>
        <p:spPr>
          <a:xfrm>
            <a:off x="674400" y="372360"/>
            <a:ext cx="4690864" cy="757806"/>
          </a:xfrm>
          <a:prstGeom prst="rect">
            <a:avLst/>
          </a:prstGeom>
        </p:spPr>
        <p:txBody>
          <a:bodyPr/>
          <a:lstStyle>
            <a:lvl1pPr marL="484632" algn="l" rtl="0" eaLnBrk="1" latinLnBrk="0" hangingPunct="1">
              <a:spcBef>
                <a:spcPct val="0"/>
              </a:spcBef>
              <a:buNone/>
              <a:defRPr kumimoji="0" sz="4200" kern="120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 smtClean="0"/>
              <a:t>Victor Tuzlukov</a:t>
            </a:r>
            <a:endParaRPr lang="es-ES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5264" y="260648"/>
            <a:ext cx="1727016" cy="1046172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01" t="8890" r="10626" b="11112"/>
          <a:stretch/>
        </p:blipFill>
        <p:spPr>
          <a:xfrm>
            <a:off x="1403648" y="1844824"/>
            <a:ext cx="6408712" cy="4708441"/>
          </a:xfrm>
          <a:prstGeom prst="rect">
            <a:avLst/>
          </a:prstGeom>
        </p:spPr>
      </p:pic>
      <p:pic>
        <p:nvPicPr>
          <p:cNvPr id="10" name="Picture 20" descr="лог_ГИЛЬДИЯ ОГРАНЩИКОВ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113" y="107271"/>
            <a:ext cx="1274299" cy="854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24"/>
          <p:cNvSpPr>
            <a:spLocks noChangeArrowheads="1"/>
          </p:cNvSpPr>
          <p:nvPr/>
        </p:nvSpPr>
        <p:spPr bwMode="auto">
          <a:xfrm>
            <a:off x="7439691" y="903375"/>
            <a:ext cx="148114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/>
            <a:r>
              <a:rPr lang="ru-RU" altLang="es-ES" sz="1600" dirty="0">
                <a:solidFill>
                  <a:schemeClr val="tx1">
                    <a:lumMod val="75000"/>
                  </a:schemeClr>
                </a:solidFill>
              </a:rPr>
              <a:t>Russian Faceters Guild</a:t>
            </a:r>
          </a:p>
        </p:txBody>
      </p:sp>
    </p:spTree>
    <p:extLst>
      <p:ext uri="{BB962C8B-B14F-4D97-AF65-F5344CB8AC3E}">
        <p14:creationId xmlns:p14="http://schemas.microsoft.com/office/powerpoint/2010/main" val="3157452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/>
        </p:nvSpPr>
        <p:spPr bwMode="auto">
          <a:xfrm>
            <a:off x="36512" y="685800"/>
            <a:ext cx="9144000" cy="1143000"/>
          </a:xfrm>
          <a:prstGeom prst="rect">
            <a:avLst/>
          </a:prstGeom>
          <a:noFill/>
          <a:ln>
            <a:noFill/>
          </a:ln>
          <a:effectLst>
            <a:outerShdw blurRad="63500" dist="12700" dir="2700000" algn="ctr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 xmlns:lc="http://schemas.openxmlformats.org/drawingml/2006/lockedCanvas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xmlns:lc="http://schemas.openxmlformats.org/drawingml/2006/lockedCanvas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lc="http://schemas.openxmlformats.org/drawingml/2006/lockedCanvas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9pPr>
          </a:lstStyle>
          <a:p>
            <a:pPr algn="ctr">
              <a:defRPr/>
            </a:pPr>
            <a:r>
              <a:rPr kumimoji="0" lang="ru-RU" sz="3400" dirty="0" err="1" smtClean="0"/>
              <a:t>Price</a:t>
            </a:r>
            <a:r>
              <a:rPr kumimoji="0" lang="ru-RU" sz="3400" dirty="0" smtClean="0"/>
              <a:t> </a:t>
            </a:r>
            <a:r>
              <a:rPr kumimoji="0" lang="ru-RU" sz="3400" dirty="0" err="1" smtClean="0"/>
              <a:t>categories</a:t>
            </a:r>
            <a:r>
              <a:rPr kumimoji="0" lang="ru-RU" sz="3400" dirty="0" smtClean="0"/>
              <a:t> </a:t>
            </a:r>
            <a:r>
              <a:rPr kumimoji="0" lang="ru-RU" sz="3400" dirty="0" err="1" smtClean="0"/>
              <a:t>in</a:t>
            </a:r>
            <a:r>
              <a:rPr kumimoji="0" lang="ru-RU" sz="3400" dirty="0" smtClean="0"/>
              <a:t> </a:t>
            </a:r>
            <a:r>
              <a:rPr kumimoji="0" lang="en-US" sz="3400" dirty="0" smtClean="0"/>
              <a:t>some </a:t>
            </a:r>
            <a:br>
              <a:rPr kumimoji="0" lang="en-US" sz="3400" dirty="0" smtClean="0"/>
            </a:br>
            <a:r>
              <a:rPr kumimoji="0" lang="ru-RU" sz="3400" dirty="0" err="1" smtClean="0"/>
              <a:t>image-making</a:t>
            </a:r>
            <a:r>
              <a:rPr kumimoji="0" lang="ru-RU" sz="3400" dirty="0" smtClean="0"/>
              <a:t> </a:t>
            </a:r>
            <a:r>
              <a:rPr kumimoji="0" lang="ru-RU" sz="3400" dirty="0" err="1" smtClean="0"/>
              <a:t>products</a:t>
            </a:r>
            <a:endParaRPr kumimoji="0" lang="ru-RU" dirty="0" smtClean="0"/>
          </a:p>
        </p:txBody>
      </p:sp>
      <p:pic>
        <p:nvPicPr>
          <p:cNvPr id="5" name="Imagen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955" y="2301875"/>
            <a:ext cx="7866063" cy="385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1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>
                      <a:alpha val="74997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9208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6"/>
          <p:cNvSpPr>
            <a:spLocks noGrp="1" noChangeArrowheads="1"/>
          </p:cNvSpPr>
          <p:nvPr/>
        </p:nvSpPr>
        <p:spPr bwMode="auto">
          <a:xfrm>
            <a:off x="647700" y="952500"/>
            <a:ext cx="7772400" cy="1143000"/>
          </a:xfrm>
          <a:prstGeom prst="rect">
            <a:avLst/>
          </a:prstGeom>
          <a:noFill/>
          <a:ln>
            <a:noFill/>
          </a:ln>
          <a:effectLst>
            <a:outerShdw blurRad="63500" dist="12700" dir="2700000" algn="ctr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 xmlns:lc="http://schemas.openxmlformats.org/drawingml/2006/lockedCanvas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xmlns:lc="http://schemas.openxmlformats.org/drawingml/2006/lockedCanvas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lc="http://schemas.openxmlformats.org/drawingml/2006/lockedCanvas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9pPr>
          </a:lstStyle>
          <a:p>
            <a:pPr algn="ctr">
              <a:defRPr/>
            </a:pPr>
            <a:r>
              <a:rPr kumimoji="0" lang="ru-RU" sz="3700" dirty="0" smtClean="0"/>
              <a:t>Cutting with wrong proportions to maximize weight</a:t>
            </a:r>
            <a:endParaRPr kumimoji="0" lang="ru-RU" dirty="0" smtClean="0"/>
          </a:p>
        </p:txBody>
      </p:sp>
      <p:pic>
        <p:nvPicPr>
          <p:cNvPr id="3" name="Picture 1030" descr="Bad cutt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1100" y="2781300"/>
            <a:ext cx="381000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FF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031" descr="l_green-sapphire-5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2781300"/>
            <a:ext cx="396240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8845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FullSizeRend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00" y="1452016"/>
            <a:ext cx="7391400" cy="471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>
            <a:spLocks noGrp="1" noChangeArrowheads="1"/>
          </p:cNvSpPr>
          <p:nvPr/>
        </p:nvSpPr>
        <p:spPr bwMode="auto">
          <a:xfrm>
            <a:off x="685800" y="496292"/>
            <a:ext cx="7772400" cy="854968"/>
          </a:xfrm>
          <a:prstGeom prst="rect">
            <a:avLst/>
          </a:prstGeom>
          <a:noFill/>
          <a:ln>
            <a:noFill/>
          </a:ln>
          <a:effectLst>
            <a:outerShdw blurRad="63500" dist="12700" dir="2700000" algn="ctr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 xmlns:lc="http://schemas.openxmlformats.org/drawingml/2006/lockedCanvas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xmlns:lc="http://schemas.openxmlformats.org/drawingml/2006/lockedCanvas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lc="http://schemas.openxmlformats.org/drawingml/2006/lockedCanvas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9pPr>
          </a:lstStyle>
          <a:p>
            <a:pPr algn="ctr">
              <a:defRPr/>
            </a:pPr>
            <a:r>
              <a:rPr kumimoji="0" lang="ru-RU" dirty="0" smtClean="0"/>
              <a:t>Commercial polishing</a:t>
            </a:r>
          </a:p>
        </p:txBody>
      </p:sp>
    </p:spTree>
    <p:extLst>
      <p:ext uri="{BB962C8B-B14F-4D97-AF65-F5344CB8AC3E}">
        <p14:creationId xmlns:p14="http://schemas.microsoft.com/office/powerpoint/2010/main" val="3929026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/>
        </p:nvSpPr>
        <p:spPr bwMode="auto">
          <a:xfrm>
            <a:off x="685800" y="496292"/>
            <a:ext cx="7772400" cy="854968"/>
          </a:xfrm>
          <a:prstGeom prst="rect">
            <a:avLst/>
          </a:prstGeom>
          <a:noFill/>
          <a:ln>
            <a:noFill/>
          </a:ln>
          <a:effectLst>
            <a:outerShdw blurRad="63500" dist="12700" dir="2700000" algn="ctr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 xmlns:lc="http://schemas.openxmlformats.org/drawingml/2006/lockedCanvas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xmlns:lc="http://schemas.openxmlformats.org/drawingml/2006/lockedCanvas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lc="http://schemas.openxmlformats.org/drawingml/2006/lockedCanvas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9pPr>
          </a:lstStyle>
          <a:p>
            <a:pPr algn="ctr">
              <a:defRPr/>
            </a:pPr>
            <a:r>
              <a:rPr kumimoji="0" lang="ru-RU" dirty="0" smtClean="0"/>
              <a:t>Commercial polishing</a:t>
            </a:r>
          </a:p>
        </p:txBody>
      </p:sp>
      <p:pic>
        <p:nvPicPr>
          <p:cNvPr id="4" name="Picture 4" descr="FullSizeRendett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0488" y="1651471"/>
            <a:ext cx="6423025" cy="444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8413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4"/>
          <p:cNvSpPr>
            <a:spLocks noGrp="1"/>
          </p:cNvSpPr>
          <p:nvPr/>
        </p:nvSpPr>
        <p:spPr bwMode="auto">
          <a:xfrm>
            <a:off x="3009900" y="6210300"/>
            <a:ext cx="2895600" cy="457200"/>
          </a:xfrm>
          <a:prstGeom prst="rect">
            <a:avLst/>
          </a:prstGeom>
          <a:noFill/>
          <a:ln>
            <a:noFill/>
          </a:ln>
          <a:effectLst>
            <a:outerShdw blurRad="63500" dist="12700" dir="2700000" algn="ctr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 xmlns:lc="http://schemas.openxmlformats.org/drawingml/2006/lockedCanvas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xmlns:lc="http://schemas.openxmlformats.org/drawingml/2006/lockedCanvas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lc="http://schemas.openxmlformats.org/drawingml/2006/lockedCanvas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/>
        </p:nvSpPr>
        <p:spPr bwMode="auto">
          <a:xfrm>
            <a:off x="495300" y="190500"/>
            <a:ext cx="7772400" cy="1143000"/>
          </a:xfrm>
          <a:prstGeom prst="rect">
            <a:avLst/>
          </a:prstGeom>
          <a:noFill/>
          <a:ln>
            <a:noFill/>
          </a:ln>
          <a:effectLst>
            <a:outerShdw blurRad="63500" dist="12700" dir="2700000" algn="ctr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 xmlns:lc="http://schemas.openxmlformats.org/drawingml/2006/lockedCanvas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xmlns:lc="http://schemas.openxmlformats.org/drawingml/2006/lockedCanvas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lc="http://schemas.openxmlformats.org/drawingml/2006/lockedCanvas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9pPr>
          </a:lstStyle>
          <a:p>
            <a:pPr algn="ctr"/>
            <a:r>
              <a:rPr kumimoji="0" lang="ru-RU" altLang="es-ES" sz="3600" smtClean="0"/>
              <a:t>Ring exhibited at Sotheby</a:t>
            </a:r>
            <a:r>
              <a:rPr kumimoji="0" lang="ja-JP" altLang="ru-RU" sz="3600" smtClean="0"/>
              <a:t>’</a:t>
            </a:r>
            <a:r>
              <a:rPr kumimoji="0" lang="ru-RU" altLang="ja-JP" sz="3600" smtClean="0"/>
              <a:t>s (November, 2014)</a:t>
            </a:r>
            <a:endParaRPr kumimoji="0" lang="ru-RU" altLang="es-ES" smtClean="0"/>
          </a:p>
        </p:txBody>
      </p:sp>
      <p:sp>
        <p:nvSpPr>
          <p:cNvPr id="4" name="Rectangle 3"/>
          <p:cNvSpPr>
            <a:spLocks noGrp="1" noChangeArrowheads="1"/>
          </p:cNvSpPr>
          <p:nvPr/>
        </p:nvSpPr>
        <p:spPr bwMode="auto">
          <a:xfrm>
            <a:off x="3695700" y="6286500"/>
            <a:ext cx="4953000" cy="304800"/>
          </a:xfrm>
          <a:prstGeom prst="rect">
            <a:avLst/>
          </a:prstGeom>
          <a:noFill/>
          <a:ln>
            <a:noFill/>
          </a:ln>
          <a:effectLst>
            <a:outerShdw blurRad="63500" dist="12700" dir="2700000" algn="ctr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 xmlns:lc="http://schemas.openxmlformats.org/drawingml/2006/lockedCanvas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xmlns:lc="http://schemas.openxmlformats.org/drawingml/2006/lockedCanvas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lc="http://schemas.openxmlformats.org/drawingml/2006/lockedCanvas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FontTx/>
              <a:buNone/>
              <a:defRPr/>
            </a:pPr>
            <a:r>
              <a:rPr kumimoji="0" lang="ru-RU" sz="2800" smtClean="0"/>
              <a:t>Kashmir sapphire 27,54 ct</a:t>
            </a:r>
          </a:p>
        </p:txBody>
      </p:sp>
      <p:pic>
        <p:nvPicPr>
          <p:cNvPr id="5" name="Picture 4" descr="IMG_48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9300" y="1409700"/>
            <a:ext cx="5105400" cy="476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1354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115144"/>
            <a:ext cx="5562600" cy="5410200"/>
          </a:xfrm>
          <a:prstGeom prst="rect">
            <a:avLst/>
          </a:prstGeom>
        </p:spPr>
      </p:pic>
      <p:sp>
        <p:nvSpPr>
          <p:cNvPr id="3" name="Rectangle 2"/>
          <p:cNvSpPr>
            <a:spLocks noGrp="1" noChangeArrowheads="1"/>
          </p:cNvSpPr>
          <p:nvPr/>
        </p:nvSpPr>
        <p:spPr bwMode="auto">
          <a:xfrm>
            <a:off x="611560" y="179040"/>
            <a:ext cx="7772400" cy="882352"/>
          </a:xfrm>
          <a:prstGeom prst="rect">
            <a:avLst/>
          </a:prstGeom>
          <a:noFill/>
          <a:ln>
            <a:noFill/>
          </a:ln>
          <a:effectLst>
            <a:outerShdw blurRad="63500" dist="12700" dir="2700000" algn="ctr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 xmlns:lc="http://schemas.openxmlformats.org/drawingml/2006/lockedCanvas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xmlns:lc="http://schemas.openxmlformats.org/drawingml/2006/lockedCanvas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lc="http://schemas.openxmlformats.org/drawingml/2006/lockedCanvas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9pPr>
          </a:lstStyle>
          <a:p>
            <a:pPr algn="ctr">
              <a:defRPr/>
            </a:pPr>
            <a:r>
              <a:rPr kumimoji="0" lang="ru-RU" sz="4000" dirty="0" smtClean="0"/>
              <a:t>High quality polishing</a:t>
            </a:r>
          </a:p>
        </p:txBody>
      </p:sp>
    </p:spTree>
    <p:extLst>
      <p:ext uri="{BB962C8B-B14F-4D97-AF65-F5344CB8AC3E}">
        <p14:creationId xmlns:p14="http://schemas.microsoft.com/office/powerpoint/2010/main" val="830502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/>
        </p:nvSpPr>
        <p:spPr bwMode="auto">
          <a:xfrm>
            <a:off x="611560" y="179040"/>
            <a:ext cx="7772400" cy="882352"/>
          </a:xfrm>
          <a:prstGeom prst="rect">
            <a:avLst/>
          </a:prstGeom>
          <a:noFill/>
          <a:ln>
            <a:noFill/>
          </a:ln>
          <a:effectLst>
            <a:outerShdw blurRad="63500" dist="12700" dir="2700000" algn="ctr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 xmlns:lc="http://schemas.openxmlformats.org/drawingml/2006/lockedCanvas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xmlns:lc="http://schemas.openxmlformats.org/drawingml/2006/lockedCanvas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lc="http://schemas.openxmlformats.org/drawingml/2006/lockedCanvas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9pPr>
          </a:lstStyle>
          <a:p>
            <a:pPr algn="ctr">
              <a:defRPr/>
            </a:pPr>
            <a:r>
              <a:rPr kumimoji="0" lang="ru-RU" sz="4000" dirty="0" smtClean="0"/>
              <a:t>High quality </a:t>
            </a:r>
            <a:r>
              <a:rPr kumimoji="0" lang="es-ES" sz="4000" dirty="0" err="1" smtClean="0"/>
              <a:t>meetpoints</a:t>
            </a:r>
            <a:endParaRPr kumimoji="0" lang="ru-RU" sz="4000" dirty="0" smtClean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51" t="3303" r="7475" b="21093"/>
          <a:stretch/>
        </p:blipFill>
        <p:spPr>
          <a:xfrm>
            <a:off x="539552" y="1196752"/>
            <a:ext cx="8154567" cy="5231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640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/>
        </p:nvSpPr>
        <p:spPr bwMode="auto">
          <a:xfrm>
            <a:off x="611560" y="179040"/>
            <a:ext cx="7772400" cy="882352"/>
          </a:xfrm>
          <a:prstGeom prst="rect">
            <a:avLst/>
          </a:prstGeom>
          <a:noFill/>
          <a:ln>
            <a:noFill/>
          </a:ln>
          <a:effectLst>
            <a:outerShdw blurRad="63500" dist="12700" dir="2700000" algn="ctr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 xmlns:lc="http://schemas.openxmlformats.org/drawingml/2006/lockedCanvas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xmlns:lc="http://schemas.openxmlformats.org/drawingml/2006/lockedCanvas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lc="http://schemas.openxmlformats.org/drawingml/2006/lockedCanvas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9pPr>
          </a:lstStyle>
          <a:p>
            <a:pPr algn="ctr">
              <a:defRPr/>
            </a:pPr>
            <a:r>
              <a:rPr kumimoji="0" lang="ru-RU" sz="4000" dirty="0" smtClean="0"/>
              <a:t>High quality </a:t>
            </a:r>
            <a:r>
              <a:rPr kumimoji="0" lang="es-ES" sz="4000" dirty="0" err="1" smtClean="0"/>
              <a:t>meetpoints</a:t>
            </a:r>
            <a:endParaRPr kumimoji="0" lang="ru-RU" sz="4000" dirty="0" smtClean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24" t="11550" r="2512" b="4950"/>
          <a:stretch/>
        </p:blipFill>
        <p:spPr>
          <a:xfrm>
            <a:off x="755576" y="1196752"/>
            <a:ext cx="7771490" cy="5313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967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fbcdn-sphotos-b-a.akamaihd.net/hphotos-ak-xpa1/v/t1.0-9/1471282_421902671275660_572259585_n.jpg?oh=1e06ef00773db89484de9f16c4e7f59e&amp;oe=55AECAAC&amp;__gda__=1433666783_35d9391945b29ad20222d179c5b9ae2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60648"/>
            <a:ext cx="6336704" cy="633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1891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scontent-mad.xx.fbcdn.net/hphotos-xpf1/v/t1.0-9/1451512_421902631275664_1497309713_n.jpg?oh=e83d7d5c4358ef06689ee72a6d41b935&amp;oe=55B9996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88640"/>
            <a:ext cx="5068817" cy="6477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8726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fbcdn-sphotos-b-a.akamaihd.net/hphotos-ak-xpf1/v/t1.0-9/10731169_10152332931186595_4474060580066464971_n.jpg?oh=67a0dfb9d4724bb083bc1e8ff9d04b69&amp;oe=55A2D82D&amp;__gda__=1438431314_9986a6868065202eee4d38ed9bc02d1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28" t="6666" r="6406" b="8889"/>
          <a:stretch/>
        </p:blipFill>
        <p:spPr bwMode="auto">
          <a:xfrm>
            <a:off x="2195736" y="260647"/>
            <a:ext cx="4896544" cy="6416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7252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16" y="980729"/>
            <a:ext cx="8945170" cy="489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471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92971"/>
            <a:ext cx="8786846" cy="3528631"/>
          </a:xfrm>
          <a:prstGeom prst="rect">
            <a:avLst/>
          </a:prstGeom>
        </p:spPr>
      </p:pic>
      <p:sp>
        <p:nvSpPr>
          <p:cNvPr id="4" name="Rectangle 2"/>
          <p:cNvSpPr>
            <a:spLocks noGrp="1" noChangeArrowheads="1"/>
          </p:cNvSpPr>
          <p:nvPr/>
        </p:nvSpPr>
        <p:spPr bwMode="auto">
          <a:xfrm>
            <a:off x="611560" y="386408"/>
            <a:ext cx="7772400" cy="882352"/>
          </a:xfrm>
          <a:prstGeom prst="rect">
            <a:avLst/>
          </a:prstGeom>
          <a:noFill/>
          <a:ln>
            <a:noFill/>
          </a:ln>
          <a:effectLst>
            <a:outerShdw blurRad="63500" dist="12700" dir="2700000" algn="ctr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 xmlns:lc="http://schemas.openxmlformats.org/drawingml/2006/lockedCanvas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xmlns:lc="http://schemas.openxmlformats.org/drawingml/2006/lockedCanvas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lc="http://schemas.openxmlformats.org/drawingml/2006/lockedCanvas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9pPr>
          </a:lstStyle>
          <a:p>
            <a:r>
              <a:rPr lang="es-ES" sz="2800" dirty="0" err="1"/>
              <a:t>Faceting</a:t>
            </a:r>
            <a:r>
              <a:rPr lang="es-ES" sz="2800" dirty="0"/>
              <a:t> </a:t>
            </a:r>
            <a:r>
              <a:rPr lang="es-ES" sz="2800" dirty="0" err="1"/>
              <a:t>quality</a:t>
            </a:r>
            <a:r>
              <a:rPr lang="es-ES" sz="2800" dirty="0"/>
              <a:t> </a:t>
            </a:r>
            <a:r>
              <a:rPr lang="es-ES" sz="2800" dirty="0" err="1" smtClean="0"/>
              <a:t>classes</a:t>
            </a:r>
            <a:r>
              <a:rPr lang="es-ES" sz="2800" dirty="0" smtClean="0"/>
              <a:t>, </a:t>
            </a:r>
            <a:r>
              <a:rPr lang="es-ES" sz="2800" dirty="0" err="1"/>
              <a:t>by</a:t>
            </a:r>
            <a:r>
              <a:rPr lang="es-ES" sz="2800" dirty="0"/>
              <a:t> Victor Tuzlukov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1951697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/>
        </p:nvSpPr>
        <p:spPr bwMode="auto">
          <a:xfrm>
            <a:off x="457200" y="6215063"/>
            <a:ext cx="1905000" cy="457200"/>
          </a:xfrm>
          <a:prstGeom prst="rect">
            <a:avLst/>
          </a:prstGeom>
          <a:noFill/>
          <a:ln>
            <a:noFill/>
          </a:ln>
          <a:effectLst>
            <a:outerShdw blurRad="63500" dist="12700" dir="2700000" algn="ctr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 xmlns:lc="http://schemas.openxmlformats.org/drawingml/2006/lockedCanvas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xmlns:lc="http://schemas.openxmlformats.org/drawingml/2006/lockedCanvas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lc="http://schemas.openxmlformats.org/drawingml/2006/lockedCanvas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/>
        </p:nvSpPr>
        <p:spPr bwMode="auto">
          <a:xfrm>
            <a:off x="5334000" y="576263"/>
            <a:ext cx="3352800" cy="4114800"/>
          </a:xfrm>
          <a:prstGeom prst="rect">
            <a:avLst/>
          </a:prstGeom>
          <a:noFill/>
          <a:ln>
            <a:noFill/>
          </a:ln>
          <a:effectLst>
            <a:outerShdw blurRad="63500" dist="12700" dir="2700000" algn="ctr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 xmlns:lc="http://schemas.openxmlformats.org/drawingml/2006/lockedCanvas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xmlns:lc="http://schemas.openxmlformats.org/drawingml/2006/lockedCanvas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lc="http://schemas.openxmlformats.org/drawingml/2006/lockedCanvas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9pPr>
          </a:lstStyle>
          <a:p>
            <a:pPr algn="ctr">
              <a:defRPr/>
            </a:pPr>
            <a:r>
              <a:rPr kumimoji="0" lang="ru-RU" dirty="0" smtClean="0"/>
              <a:t>Certificate</a:t>
            </a:r>
            <a:br>
              <a:rPr kumimoji="0" lang="ru-RU" dirty="0" smtClean="0"/>
            </a:br>
            <a:r>
              <a:rPr kumimoji="0" lang="ru-RU" dirty="0" smtClean="0"/>
              <a:t>including </a:t>
            </a:r>
            <a:br>
              <a:rPr kumimoji="0" lang="ru-RU" dirty="0" smtClean="0"/>
            </a:br>
            <a:r>
              <a:rPr kumimoji="0" lang="ru-RU" dirty="0" smtClean="0"/>
              <a:t>faceting</a:t>
            </a:r>
            <a:br>
              <a:rPr kumimoji="0" lang="ru-RU" dirty="0" smtClean="0"/>
            </a:br>
            <a:r>
              <a:rPr kumimoji="0" lang="ru-RU" dirty="0" smtClean="0"/>
              <a:t>evaluation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2206625" y="2373313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endParaRPr lang="es-ES" altLang="es-ES"/>
          </a:p>
        </p:txBody>
      </p:sp>
      <p:pic>
        <p:nvPicPr>
          <p:cNvPr id="5" name="Picture 5" descr="сертификат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3338"/>
            <a:ext cx="4665663" cy="679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2422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150000"/>
            <a:ext cx="4511441" cy="656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96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/>
        </p:nvSpPr>
        <p:spPr bwMode="auto">
          <a:xfrm>
            <a:off x="152400" y="267493"/>
            <a:ext cx="8839200" cy="1143000"/>
          </a:xfrm>
          <a:prstGeom prst="rect">
            <a:avLst/>
          </a:prstGeom>
          <a:noFill/>
          <a:ln>
            <a:noFill/>
          </a:ln>
          <a:effectLst>
            <a:outerShdw blurRad="63500" dist="12700" dir="2700000" algn="ctr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 xmlns:lc="http://schemas.openxmlformats.org/drawingml/2006/lockedCanvas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xmlns:lc="http://schemas.openxmlformats.org/drawingml/2006/lockedCanvas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lc="http://schemas.openxmlformats.org/drawingml/2006/lockedCanvas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9pPr>
          </a:lstStyle>
          <a:p>
            <a:pPr algn="ctr">
              <a:defRPr/>
            </a:pPr>
            <a:r>
              <a:rPr kumimoji="0" lang="ru-RU" sz="4600" dirty="0" smtClean="0"/>
              <a:t>Signing the gemstone</a:t>
            </a:r>
            <a:endParaRPr kumimoji="0" lang="ru-RU" dirty="0" smtClean="0"/>
          </a:p>
        </p:txBody>
      </p:sp>
      <p:pic>
        <p:nvPicPr>
          <p:cNvPr id="3" name="Picture 4" descr="IMG_449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39093"/>
            <a:ext cx="7620000" cy="4951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9088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404664"/>
            <a:ext cx="6264696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656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fbcdn-sphotos-c-a.akamaihd.net/hphotos-ak-xap1/t31.0-8/964338_421837074615553_629006060_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38795"/>
            <a:ext cx="7704856" cy="6086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1398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fbcdn-sphotos-g-a.akamaihd.net/hphotos-ak-xfp1/v/t1.0-9/10299160_495983070534286_7756668572749767395_n.jpg?oh=e5a357d9fade157b4cb4ba4ad957c2da&amp;oe=55A77B20&amp;__gda__=1438046121_1b8bfc0edbb056a1ecb568b360efbc7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196752"/>
            <a:ext cx="5455568" cy="5455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2"/>
          <p:cNvSpPr>
            <a:spLocks noGrp="1" noChangeArrowheads="1"/>
          </p:cNvSpPr>
          <p:nvPr/>
        </p:nvSpPr>
        <p:spPr bwMode="auto">
          <a:xfrm>
            <a:off x="545098" y="332656"/>
            <a:ext cx="8180780" cy="720080"/>
          </a:xfrm>
          <a:prstGeom prst="rect">
            <a:avLst/>
          </a:prstGeom>
          <a:noFill/>
          <a:ln>
            <a:noFill/>
          </a:ln>
          <a:effectLst>
            <a:outerShdw blurRad="63500" dist="12700" dir="2700000" algn="ctr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 xmlns:lc="http://schemas.openxmlformats.org/drawingml/2006/lockedCanvas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xmlns:lc="http://schemas.openxmlformats.org/drawingml/2006/lockedCanvas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lc="http://schemas.openxmlformats.org/drawingml/2006/lockedCanvas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9pPr>
          </a:lstStyle>
          <a:p>
            <a:pPr algn="ctr"/>
            <a:r>
              <a:rPr lang="ru-RU" sz="3600" dirty="0"/>
              <a:t>Thanks for your attention!</a:t>
            </a:r>
            <a:endParaRPr lang="es-ES" sz="3600" dirty="0"/>
          </a:p>
        </p:txBody>
      </p:sp>
    </p:spTree>
    <p:extLst>
      <p:ext uri="{BB962C8B-B14F-4D97-AF65-F5344CB8AC3E}">
        <p14:creationId xmlns:p14="http://schemas.microsoft.com/office/powerpoint/2010/main" val="3096884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ío">
  <a:themeElements>
    <a:clrScheme name="Módulo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Brío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Brío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1151</TotalTime>
  <Words>60</Words>
  <Application>Microsoft Office PowerPoint</Application>
  <PresentationFormat>Presentación en pantalla (4:3)</PresentationFormat>
  <Paragraphs>15</Paragraphs>
  <Slides>20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7" baseType="lpstr">
      <vt:lpstr>Arial</vt:lpstr>
      <vt:lpstr>Calibri</vt:lpstr>
      <vt:lpstr>Century Gothic</vt:lpstr>
      <vt:lpstr>HGｺﾞｼｯｸM</vt:lpstr>
      <vt:lpstr>Verdana</vt:lpstr>
      <vt:lpstr>Wingdings 2</vt:lpstr>
      <vt:lpstr>Brío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www.intercambiosvirtuales.org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Técnicas avanzadas para el diseño y producción de nuevas tallas de gemas</dc:title>
  <dc:creator>Egor</dc:creator>
  <cp:lastModifiedBy>www.intercambiosvirtuales.org</cp:lastModifiedBy>
  <cp:revision>264</cp:revision>
  <dcterms:created xsi:type="dcterms:W3CDTF">2011-11-02T21:05:42Z</dcterms:created>
  <dcterms:modified xsi:type="dcterms:W3CDTF">2015-03-30T11:48:35Z</dcterms:modified>
</cp:coreProperties>
</file>